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92" r:id="rId2"/>
    <p:sldId id="329" r:id="rId3"/>
    <p:sldId id="379" r:id="rId4"/>
    <p:sldId id="296" r:id="rId5"/>
    <p:sldId id="271" r:id="rId6"/>
    <p:sldId id="295" r:id="rId7"/>
    <p:sldId id="304" r:id="rId8"/>
    <p:sldId id="298" r:id="rId9"/>
    <p:sldId id="343" r:id="rId10"/>
    <p:sldId id="377" r:id="rId11"/>
    <p:sldId id="354" r:id="rId12"/>
    <p:sldId id="380" r:id="rId13"/>
    <p:sldId id="309" r:id="rId14"/>
    <p:sldId id="310" r:id="rId15"/>
    <p:sldId id="308" r:id="rId16"/>
    <p:sldId id="317" r:id="rId17"/>
    <p:sldId id="313" r:id="rId18"/>
    <p:sldId id="316" r:id="rId19"/>
    <p:sldId id="318" r:id="rId20"/>
    <p:sldId id="322" r:id="rId21"/>
    <p:sldId id="323" r:id="rId22"/>
    <p:sldId id="311" r:id="rId23"/>
    <p:sldId id="386" r:id="rId24"/>
    <p:sldId id="393" r:id="rId25"/>
    <p:sldId id="341" r:id="rId26"/>
    <p:sldId id="383" r:id="rId27"/>
    <p:sldId id="382" r:id="rId28"/>
    <p:sldId id="378" r:id="rId29"/>
    <p:sldId id="319" r:id="rId30"/>
    <p:sldId id="324" r:id="rId31"/>
    <p:sldId id="325" r:id="rId32"/>
    <p:sldId id="332" r:id="rId33"/>
    <p:sldId id="331" r:id="rId34"/>
    <p:sldId id="333" r:id="rId35"/>
    <p:sldId id="334" r:id="rId36"/>
    <p:sldId id="335" r:id="rId37"/>
    <p:sldId id="336" r:id="rId38"/>
    <p:sldId id="337" r:id="rId39"/>
    <p:sldId id="338" r:id="rId40"/>
    <p:sldId id="381" r:id="rId41"/>
    <p:sldId id="347" r:id="rId42"/>
    <p:sldId id="384" r:id="rId43"/>
    <p:sldId id="344" r:id="rId44"/>
    <p:sldId id="350" r:id="rId45"/>
    <p:sldId id="355" r:id="rId46"/>
    <p:sldId id="357" r:id="rId47"/>
    <p:sldId id="356" r:id="rId48"/>
    <p:sldId id="385" r:id="rId49"/>
    <p:sldId id="388" r:id="rId50"/>
    <p:sldId id="349" r:id="rId51"/>
    <p:sldId id="387" r:id="rId52"/>
    <p:sldId id="359" r:id="rId53"/>
    <p:sldId id="302" r:id="rId54"/>
    <p:sldId id="362" r:id="rId55"/>
    <p:sldId id="365" r:id="rId56"/>
    <p:sldId id="363" r:id="rId57"/>
    <p:sldId id="364" r:id="rId58"/>
    <p:sldId id="360" r:id="rId59"/>
    <p:sldId id="366" r:id="rId60"/>
    <p:sldId id="358" r:id="rId61"/>
    <p:sldId id="369" r:id="rId62"/>
    <p:sldId id="375" r:id="rId63"/>
    <p:sldId id="392" r:id="rId64"/>
    <p:sldId id="371" r:id="rId65"/>
    <p:sldId id="372" r:id="rId66"/>
    <p:sldId id="370" r:id="rId67"/>
    <p:sldId id="373" r:id="rId68"/>
    <p:sldId id="374" r:id="rId69"/>
    <p:sldId id="368" r:id="rId70"/>
    <p:sldId id="330" r:id="rId71"/>
    <p:sldId id="391" r:id="rId72"/>
    <p:sldId id="376" r:id="rId73"/>
    <p:sldId id="299" r:id="rId74"/>
    <p:sldId id="305" r:id="rId75"/>
    <p:sldId id="390" r:id="rId76"/>
    <p:sldId id="361" r:id="rId77"/>
    <p:sldId id="34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F99"/>
    <a:srgbClr val="46B688"/>
    <a:srgbClr val="FEA34F"/>
    <a:srgbClr val="D9D9D9"/>
    <a:srgbClr val="38906C"/>
    <a:srgbClr val="AAAAAA"/>
    <a:srgbClr val="016AA3"/>
    <a:srgbClr val="7C7C7C"/>
    <a:srgbClr val="FE8D26"/>
    <a:srgbClr val="015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79" autoAdjust="0"/>
    <p:restoredTop sz="80103"/>
  </p:normalViewPr>
  <p:slideViewPr>
    <p:cSldViewPr snapToGrid="0" showGuides="1">
      <p:cViewPr>
        <p:scale>
          <a:sx n="100" d="100"/>
          <a:sy n="100" d="100"/>
        </p:scale>
        <p:origin x="-736" y="144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B688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76-480A-A592-5C9D6DEA7951}"/>
              </c:ext>
            </c:extLst>
          </c:dPt>
          <c:dPt>
            <c:idx val="1"/>
            <c:bubble3D val="0"/>
            <c:spPr>
              <a:solidFill>
                <a:srgbClr val="FEA34F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76-480A-A592-5C9D6DEA7951}"/>
              </c:ext>
            </c:extLst>
          </c:dPt>
          <c:dPt>
            <c:idx val="2"/>
            <c:bubble3D val="0"/>
            <c:spPr>
              <a:solidFill>
                <a:srgbClr val="016AA3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A76-480A-A592-5C9D6DEA795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0.58</c:v>
                </c:pt>
                <c:pt idx="1">
                  <c:v>0.28</c:v>
                </c:pt>
                <c:pt idx="2">
                  <c:v>0.22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A76-480A-A592-5C9D6DEA7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46B688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76-480A-A592-5C9D6DEA7951}"/>
              </c:ext>
            </c:extLst>
          </c:dPt>
          <c:dPt>
            <c:idx val="1"/>
            <c:bubble3D val="0"/>
            <c:spPr>
              <a:solidFill>
                <a:srgbClr val="FEA34F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76-480A-A592-5C9D6DEA7951}"/>
              </c:ext>
            </c:extLst>
          </c:dPt>
          <c:dPt>
            <c:idx val="2"/>
            <c:bubble3D val="0"/>
            <c:spPr>
              <a:solidFill>
                <a:srgbClr val="016AA3"/>
              </a:solidFill>
              <a:ln w="19050"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A76-480A-A592-5C9D6DEA7951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0.58</c:v>
                </c:pt>
                <c:pt idx="1">
                  <c:v>0.28</c:v>
                </c:pt>
                <c:pt idx="2">
                  <c:v>0.22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DA76-480A-A592-5C9D6DEA7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B6296-E3DB-4A1A-9684-50B467C24C77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C3EED-3F1C-4B5D-AD97-2A3D8A484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0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5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4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49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just">
                  <a:buFont typeface="Arial" charset="0"/>
                  <a:buNone/>
                </a:pPr>
                <a:endParaRPr lang="en-US" sz="1200" b="1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parameter p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controls the likelihood of revisiting an older node in the walk </a:t>
                </a:r>
              </a:p>
              <a:p>
                <a:endParaRPr lang="en-US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high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with a local view (equivalent to BFS behavior) </a:t>
                </a: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low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away from the current node (equivalent to DFS behavior).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571500" algn="just">
                  <a:buFont typeface="Arial" charset="0"/>
                  <a:buChar char="•"/>
                </a:pPr>
                <a:r>
                  <a:rPr lang="en-US" sz="1200" dirty="0" smtClean="0"/>
                  <a:t>Interpolate between BFS and DFS </a:t>
                </a:r>
                <a:r>
                  <a:rPr lang="en-US" sz="1200" dirty="0" err="1" smtClean="0"/>
                  <a:t>usig</a:t>
                </a:r>
                <a:r>
                  <a:rPr lang="en-US" sz="1200" dirty="0" smtClean="0"/>
                  <a:t> parameter </a:t>
                </a:r>
                <a:r>
                  <a:rPr lang="en-US" sz="1200" i="0" dirty="0" smtClean="0">
                    <a:latin typeface="Cambria Math" charset="0"/>
                  </a:rPr>
                  <a:t>𝑝 </a:t>
                </a:r>
                <a:r>
                  <a:rPr lang="en-US" sz="1200" dirty="0" smtClean="0"/>
                  <a:t>and </a:t>
                </a:r>
                <a:r>
                  <a:rPr lang="en-US" sz="1200" i="0" dirty="0" smtClean="0">
                    <a:latin typeface="Cambria Math" charset="0"/>
                  </a:rPr>
                  <a:t>𝑞</a:t>
                </a:r>
                <a:endParaRPr lang="en-US" sz="12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1200" dirty="0"/>
                  <a:t>If a random walk just traversed the edge </a:t>
                </a:r>
                <a:r>
                  <a:rPr lang="en-US" sz="1200" i="0" dirty="0" smtClean="0">
                    <a:latin typeface="Cambria Math" charset="0"/>
                  </a:rPr>
                  <a:t>(𝑡, 𝑣) </a:t>
                </a:r>
                <a:r>
                  <a:rPr lang="en-US" sz="1200" dirty="0"/>
                  <a:t>and is currently at node </a:t>
                </a:r>
                <a:r>
                  <a:rPr lang="en-US" sz="1200" i="0" dirty="0" smtClean="0">
                    <a:latin typeface="Cambria Math" charset="0"/>
                  </a:rPr>
                  <a:t>𝑣</a:t>
                </a:r>
                <a:r>
                  <a:rPr lang="en-US" sz="1200" dirty="0"/>
                  <a:t>, the next step to the node </a:t>
                </a:r>
                <a:r>
                  <a:rPr lang="en-US" sz="1200" i="0" dirty="0" smtClean="0">
                    <a:latin typeface="Cambria Math" charset="0"/>
                  </a:rPr>
                  <a:t>𝑥 </a:t>
                </a:r>
                <a:r>
                  <a:rPr lang="en-US" sz="1200" dirty="0"/>
                  <a:t>leading from the current node </a:t>
                </a:r>
                <a:r>
                  <a:rPr lang="en-US" sz="1200" i="0" dirty="0" smtClean="0">
                    <a:latin typeface="Cambria Math" charset="0"/>
                  </a:rPr>
                  <a:t>𝑣 </a:t>
                </a:r>
                <a:r>
                  <a:rPr lang="en-US" sz="1200" dirty="0" smtClean="0"/>
                  <a:t>can </a:t>
                </a:r>
                <a:r>
                  <a:rPr lang="en-US" sz="1200" dirty="0"/>
                  <a:t>be decided using transitional probability </a:t>
                </a:r>
                <a:r>
                  <a:rPr lang="en-US" sz="1200" i="0" smtClean="0">
                    <a:latin typeface="Cambria Math" charset="0"/>
                    <a:ea typeface="Cambria Math" charset="0"/>
                    <a:cs typeface="Cambria Math" charset="0"/>
                  </a:rPr>
                  <a:t>𝜋</a:t>
                </a:r>
                <a:r>
                  <a:rPr lang="en-US" sz="1200" i="0" baseline="-25000" dirty="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sz="1200" i="0" baseline="-25000" dirty="0">
                    <a:latin typeface="Cambria Math" charset="0"/>
                  </a:rPr>
                  <a:t>vx</a:t>
                </a:r>
                <a:r>
                  <a:rPr lang="en-US" sz="1200" i="0" baseline="-25000">
                    <a:latin typeface="Cambria Math" charset="0"/>
                    <a:ea typeface="Cambria Math" charset="0"/>
                    <a:cs typeface="Cambria Math" charset="0"/>
                  </a:rPr>
                  <a:t>"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=</a:t>
                </a:r>
                <a:r>
                  <a:rPr lang="en-US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𝛼</a:t>
                </a:r>
                <a:r>
                  <a:rPr lang="en-US" sz="1200" b="0" i="0" baseline="-25000" smtClean="0">
                    <a:latin typeface="Cambria Math" charset="0"/>
                    <a:ea typeface="Cambria Math" charset="0"/>
                    <a:cs typeface="Cambria Math" charset="0"/>
                  </a:rPr>
                  <a:t>𝑝𝑞(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𝑡,𝑥)</a:t>
                </a:r>
                <a:r>
                  <a:rPr lang="en-US" sz="1200" b="0" i="0" smtClean="0">
                    <a:latin typeface="Cambria Math" charset="0"/>
                    <a:ea typeface="Cambria Math" charset="0"/>
                    <a:cs typeface="Cambria Math" charset="0"/>
                  </a:rPr>
                  <a:t>.𝑤𝑣𝑥</a:t>
                </a:r>
                <a:endParaRPr lang="en-US" sz="1200" baseline="-25000" dirty="0" smtClean="0"/>
              </a:p>
              <a:p>
                <a:pPr algn="just"/>
                <a:r>
                  <a:rPr lang="en-US" sz="1200" dirty="0"/>
                  <a:t>where </a:t>
                </a:r>
                <a:r>
                  <a:rPr lang="en-US" sz="1200" i="0">
                    <a:latin typeface="Cambria Math" charset="0"/>
                    <a:ea typeface="Cambria Math" charset="0"/>
                    <a:cs typeface="Cambria Math" charset="0"/>
                  </a:rPr>
                  <a:t>𝑤</a:t>
                </a:r>
                <a:r>
                  <a:rPr lang="en-US" sz="1200" i="0" baseline="-25000">
                    <a:latin typeface="Cambria Math" charset="0"/>
                    <a:ea typeface="Cambria Math" charset="0"/>
                    <a:cs typeface="Cambria Math" charset="0"/>
                  </a:rPr>
                  <a:t>𝑣𝑥</a:t>
                </a:r>
                <a:r>
                  <a:rPr lang="en-US" sz="1200" dirty="0" smtClean="0"/>
                  <a:t> is </a:t>
                </a:r>
                <a:r>
                  <a:rPr lang="en-US" sz="1200" dirty="0"/>
                  <a:t>the weight of the edge </a:t>
                </a:r>
                <a:r>
                  <a:rPr lang="mr-IN" sz="1200" i="0" dirty="0" smtClean="0">
                    <a:latin typeface="Cambria Math" charset="0"/>
                  </a:rPr>
                  <a:t>(</a:t>
                </a:r>
                <a:r>
                  <a:rPr lang="mr-IN" sz="1200" i="0" dirty="0" err="1">
                    <a:latin typeface="Cambria Math" charset="0"/>
                  </a:rPr>
                  <a:t>𝑣</a:t>
                </a:r>
                <a:r>
                  <a:rPr lang="en-US" sz="1200" b="0" i="0" dirty="0" smtClean="0">
                    <a:latin typeface="Cambria Math" charset="0"/>
                  </a:rPr>
                  <a:t>,</a:t>
                </a:r>
                <a:r>
                  <a:rPr lang="mr-IN" sz="1200" i="0" dirty="0">
                    <a:latin typeface="Cambria Math" charset="0"/>
                  </a:rPr>
                  <a:t> </a:t>
                </a:r>
                <a:r>
                  <a:rPr lang="mr-IN" sz="1200" i="0" dirty="0" err="1">
                    <a:latin typeface="Cambria Math" charset="0"/>
                  </a:rPr>
                  <a:t>𝑥</a:t>
                </a:r>
                <a:r>
                  <a:rPr lang="mr-IN" sz="1200" i="0" dirty="0">
                    <a:latin typeface="Cambria Math" charset="0"/>
                  </a:rPr>
                  <a:t>) </a:t>
                </a:r>
                <a:r>
                  <a:rPr lang="mr-IN" sz="1200" dirty="0" err="1"/>
                  <a:t>and</a:t>
                </a:r>
                <a:endParaRPr lang="en-US" sz="1200" dirty="0"/>
              </a:p>
              <a:p>
                <a:endParaRPr lang="en-US" sz="1200" b="1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parameter p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controls the likelihood of revisiting an older node in the walk </a:t>
                </a:r>
              </a:p>
              <a:p>
                <a:endParaRPr lang="en-US" sz="1200" b="0" i="0" u="none" strike="noStrike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high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with a local view (equivalent to BFS behavior) </a:t>
                </a:r>
              </a:p>
              <a:p>
                <a:r>
                  <a:rPr lang="en-US" sz="1200" b="1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low value of q </a:t>
                </a:r>
                <a:r>
                  <a:rPr lang="en-US" sz="1200" b="0" i="0" u="none" strike="noStrike" kern="1200" baseline="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provides a walk away from the current node (equivalent to DFS behavior).</a:t>
                </a:r>
                <a:endParaRPr lang="en-US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5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For using cosine similarity measure, Locality-Sensitive Hashing (LSH} called </a:t>
            </a:r>
            <a:r>
              <a:rPr lang="en-US" dirty="0" err="1" smtClean="0"/>
              <a:t>SimHash</a:t>
            </a:r>
            <a:r>
              <a:rPr lang="en-US" dirty="0" smtClean="0"/>
              <a:t> \cite{charikar2002similarity} can be used, </a:t>
            </a:r>
          </a:p>
          <a:p>
            <a:r>
              <a:rPr lang="en-US" dirty="0" smtClean="0"/>
              <a:t>or for </a:t>
            </a:r>
            <a:r>
              <a:rPr lang="en-US" dirty="0" err="1" smtClean="0"/>
              <a:t>Jaccard</a:t>
            </a:r>
            <a:r>
              <a:rPr lang="en-US" dirty="0" smtClean="0"/>
              <a:t> similarity measure, </a:t>
            </a:r>
            <a:r>
              <a:rPr lang="en-US" dirty="0" err="1" smtClean="0"/>
              <a:t>MinHash</a:t>
            </a:r>
            <a:r>
              <a:rPr lang="en-US" dirty="0" smtClean="0"/>
              <a:t> \cite{broder1997resemblance} can be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32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For using cosine similarity measure, Locality-Sensitive Hashing (LSH} called </a:t>
            </a:r>
            <a:r>
              <a:rPr lang="en-US" dirty="0" err="1" smtClean="0"/>
              <a:t>SimHash</a:t>
            </a:r>
            <a:r>
              <a:rPr lang="en-US" dirty="0" smtClean="0"/>
              <a:t> \cite{charikar2002similarity} can be used, </a:t>
            </a:r>
          </a:p>
          <a:p>
            <a:r>
              <a:rPr lang="en-US" dirty="0" smtClean="0"/>
              <a:t>or for </a:t>
            </a:r>
            <a:r>
              <a:rPr lang="en-US" dirty="0" err="1" smtClean="0"/>
              <a:t>Jaccard</a:t>
            </a:r>
            <a:r>
              <a:rPr lang="en-US" dirty="0" smtClean="0"/>
              <a:t> similarity measure, </a:t>
            </a:r>
            <a:r>
              <a:rPr lang="en-US" dirty="0" err="1" smtClean="0"/>
              <a:t>MinHash</a:t>
            </a:r>
            <a:r>
              <a:rPr lang="en-US" dirty="0" smtClean="0"/>
              <a:t> \cite{broder1997resemblance} can be used.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80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3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6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7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</a:t>
            </a:r>
            <a:r>
              <a:rPr lang="en-US" baseline="0" dirty="0" smtClean="0"/>
              <a:t> did comprehensive parameter sensitivity test to confirm final parameters.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graph structure (density and other, DBLP is loosely dense)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  = 50, n  = 3, d  = 32, and k  = 256  for MUTAG, Protein, and NCI1 datasets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DBLP dataset, l  = 50, n  = 3, d  = 32, and k  = 16 will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1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use case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1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2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969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shingle are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most frequent 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5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1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Smart Home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IoT</a:t>
            </a:r>
            <a:r>
              <a:rPr lang="en-US" b="1" baseline="0" dirty="0"/>
              <a:t> </a:t>
            </a:r>
            <a:r>
              <a:rPr lang="en-US" b="1" baseline="0" dirty="0" smtClean="0"/>
              <a:t>:</a:t>
            </a:r>
          </a:p>
          <a:p>
            <a:pPr algn="just"/>
            <a:r>
              <a:rPr lang="en-US" sz="1200" baseline="0" dirty="0" smtClean="0"/>
              <a:t>	</a:t>
            </a:r>
            <a:r>
              <a:rPr lang="en-US" sz="1200" dirty="0" smtClean="0"/>
              <a:t>28 </a:t>
            </a:r>
            <a:r>
              <a:rPr lang="en-US" sz="1200" dirty="0" err="1" smtClean="0"/>
              <a:t>IoT</a:t>
            </a:r>
            <a:r>
              <a:rPr lang="en-US" sz="1200" dirty="0" smtClean="0"/>
              <a:t> devices as well as non-</a:t>
            </a:r>
            <a:r>
              <a:rPr lang="en-US" sz="1200" dirty="0" err="1" smtClean="0"/>
              <a:t>IoT</a:t>
            </a:r>
            <a:r>
              <a:rPr lang="en-US" sz="1200" dirty="0" smtClean="0"/>
              <a:t> devices.</a:t>
            </a:r>
          </a:p>
          <a:p>
            <a:pPr algn="just"/>
            <a:r>
              <a:rPr lang="en-US" sz="1200" dirty="0" smtClean="0"/>
              <a:t>	Each DoS attack lasts for 10 minutes and is launched with the maximum limit of 1, 10 or 100 packets per second. </a:t>
            </a:r>
          </a:p>
          <a:p>
            <a:pPr algn="just"/>
            <a:endParaRPr lang="en-US" sz="1200" b="1" dirty="0" smtClean="0"/>
          </a:p>
          <a:p>
            <a:pPr algn="just"/>
            <a:r>
              <a:rPr lang="en-US" sz="1200" b="1" dirty="0" smtClean="0"/>
              <a:t>DARPA 1998: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300 instances of 38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dierent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automated attacks in seven week of training </a:t>
            </a:r>
          </a:p>
          <a:p>
            <a:pPr algn="just"/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VAST 2011 :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DoS attack starts at 11:39 am and ends at 12:51 pm on day one i.e. the dataset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one instance of a DoS attack that lasts almost 72 minutes</a:t>
            </a:r>
            <a:endParaRPr lang="en-US" sz="120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85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99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120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346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8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cannot be given as input to machine learning directly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803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30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7390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228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076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Example1</a:t>
            </a:r>
            <a:r>
              <a:rPr lang="en-US" baseline="0" dirty="0" smtClean="0"/>
              <a:t>:-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the evolution of a new research topic like an adversarial neural network,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researcher traditionally working on machine learning (having co-authors related to machine learning)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will likely have new collaborators in the field of adversarial neural networks, forming an evolving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co-author network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2:  in a social network, the interactions for an individual constantly evolve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resulting in new connections and changed networks over time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1: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automated industry production, if the drift occurs, the production quality after drift will degrade.</a:t>
            </a:r>
          </a:p>
          <a:p>
            <a:pPr marL="285750" indent="-2857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2: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network intrusion, if the drift occur, we will loose the efficiency of the network.</a:t>
            </a:r>
          </a:p>
          <a:p>
            <a:pPr marL="285750" indent="-285750">
              <a:buFont typeface="Arial" charset="0"/>
              <a:buChar char="•"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 3: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measuring credit worthiness, if we could detect the drift, the chances of lending bad loan will be low.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835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Real world scenario, drift occurs fast, detecting it after the drift happens will delay our effort in tackling it.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15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12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buFont typeface="Arial" charset="0"/>
              <a:buChar char="•"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Discriminative subgraph: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subgraph that best compresses the original graph using the minimum description length.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3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43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44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21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…, 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12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𝑡</m:t>
                            </m:r>
                            <m:r>
                              <a:rPr lang="en-US" sz="1200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2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be sequence of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entropy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values.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charset="0"/>
                      </a:rPr>
                      <m:t>𝐸</m:t>
                    </m:r>
                    <m:d>
                      <m:dPr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200" b="0" i="1" smtClean="0">
                            <a:latin typeface="Cambria Math" charset="0"/>
                          </a:rPr>
                          <m:t>𝑖</m:t>
                        </m:r>
                      </m:e>
                    </m:d>
                    <m:r>
                      <a:rPr lang="en-US" sz="1200" b="0" i="1" smtClean="0">
                        <a:latin typeface="Cambria Math" charset="0"/>
                      </a:rPr>
                      <m:t>=[</m:t>
                    </m:r>
                    <m:sSub>
                      <m:sSubPr>
                        <m:ctrlPr>
                          <a:rPr lang="en-US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+1</m:t>
                        </m:r>
                      </m:sub>
                    </m:sSub>
                    <m:r>
                      <a:rPr lang="en-US" sz="1200" b="0" i="1" smtClean="0">
                        <a:latin typeface="Cambria Math" charset="0"/>
                      </a:rPr>
                      <m:t>,…, </m:t>
                    </m:r>
                    <m:sSub>
                      <m:sSubPr>
                        <m:ctrlPr>
                          <a:rPr lang="en-US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charset="0"/>
                          </a:rPr>
                          <m:t>𝑒</m:t>
                        </m:r>
                      </m:e>
                      <m:sub>
                        <m:r>
                          <a:rPr lang="en-US" sz="12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𝑘</m:t>
                        </m:r>
                        <m:r>
                          <a:rPr lang="en-US" sz="1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12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be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sub-sequence of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entropy series at time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charset="0"/>
                      </a:rPr>
                      <m:t>𝑖</m:t>
                    </m:r>
                    <m:r>
                      <a:rPr lang="en-US" sz="1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with length k . </a:t>
                </a:r>
                <a:endPara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200" smtClean="0">
                        <a:latin typeface="Cambria Math" charset="0"/>
                      </a:rPr>
                      <m:t>∊</m:t>
                    </m:r>
                    <m:r>
                      <a:rPr lang="en-US" sz="1200" b="0" i="1" smtClean="0">
                        <a:latin typeface="Cambria Math" charset="0"/>
                      </a:rPr>
                      <m:t>(</m:t>
                    </m:r>
                    <m:r>
                      <a:rPr lang="en-US" sz="1200" b="0" i="1" smtClean="0">
                        <a:latin typeface="Cambria Math" charset="0"/>
                      </a:rPr>
                      <m:t>𝑖</m:t>
                    </m:r>
                    <m:r>
                      <a:rPr lang="en-US" sz="1200" b="0" i="1" smtClean="0">
                        <a:latin typeface="Cambria Math" charset="0"/>
                      </a:rPr>
                      <m:t>)=</m:t>
                    </m:r>
                    <m:d>
                      <m:dPr>
                        <m:begChr m:val="{"/>
                        <m:endChr m:val="}"/>
                        <m:ctrlPr>
                          <a:rPr lang="en-US" sz="1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12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200" i="1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+1</m:t>
                            </m:r>
                          </m:e>
                        </m:d>
                        <m:r>
                          <a:rPr lang="en-US" sz="1200" b="0" i="1" smtClean="0">
                            <a:latin typeface="Cambria Math" charset="0"/>
                          </a:rPr>
                          <m:t>,  …,</m:t>
                        </m:r>
                        <m:r>
                          <a:rPr lang="en-US" sz="1200" i="1">
                            <a:latin typeface="Cambria Math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1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120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𝑛</m:t>
                            </m:r>
                            <m:r>
                              <a:rPr lang="en-US" sz="1200" b="0" i="1" smtClean="0">
                                <a:latin typeface="Cambria Math" charset="0"/>
                              </a:rPr>
                              <m:t>−1</m:t>
                            </m:r>
                          </m:e>
                        </m:d>
                      </m:e>
                    </m:d>
                    <m:r>
                      <a:rPr lang="en-US" sz="12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 a set of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 retrospective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sub-sequence samples at time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charset="0"/>
                      </a:rPr>
                      <m:t>𝑖</m:t>
                    </m:r>
                    <m:r>
                      <a:rPr lang="en-US" sz="1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forming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Hankel matrix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Let </a:t>
                </a:r>
                <a:r>
                  <a:rPr lang="en-US" sz="1200" i="0">
                    <a:latin typeface="Cambria Math" charset="0"/>
                  </a:rPr>
                  <a:t>{〖…, 𝑒〗_(𝑡−2),𝑒_(𝑡−1),𝑒_𝑡 }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be sequence of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entropy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values.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Let </a:t>
                </a:r>
                <a:r>
                  <a:rPr lang="en-US" sz="1200" b="0" i="0" smtClean="0">
                    <a:latin typeface="Cambria Math" charset="0"/>
                  </a:rPr>
                  <a:t>𝐸(𝑖)=[</a:t>
                </a:r>
                <a:r>
                  <a:rPr lang="en-US" sz="1200" i="0">
                    <a:latin typeface="Cambria Math" charset="0"/>
                  </a:rPr>
                  <a:t>𝑒_</a:t>
                </a:r>
                <a:r>
                  <a:rPr lang="en-US" sz="1200" b="0" i="0" smtClean="0">
                    <a:latin typeface="Cambria Math" charset="0"/>
                  </a:rPr>
                  <a:t>𝑖,</a:t>
                </a:r>
                <a:r>
                  <a:rPr lang="en-US" sz="1200" i="0">
                    <a:latin typeface="Cambria Math" charset="0"/>
                  </a:rPr>
                  <a:t>𝑒_(</a:t>
                </a:r>
                <a:r>
                  <a:rPr lang="en-US" sz="1200" b="0" i="0" smtClean="0">
                    <a:latin typeface="Cambria Math" charset="0"/>
                  </a:rPr>
                  <a:t>𝑖+1</a:t>
                </a:r>
                <a:r>
                  <a:rPr lang="en-US" sz="1200" b="0" i="0">
                    <a:latin typeface="Cambria Math" charset="0"/>
                  </a:rPr>
                  <a:t>)</a:t>
                </a:r>
                <a:r>
                  <a:rPr lang="en-US" sz="1200" b="0" i="0" smtClean="0">
                    <a:latin typeface="Cambria Math" charset="0"/>
                  </a:rPr>
                  <a:t>,…, </a:t>
                </a:r>
                <a:r>
                  <a:rPr lang="en-US" sz="1200" i="0">
                    <a:latin typeface="Cambria Math" charset="0"/>
                  </a:rPr>
                  <a:t>𝑒_(</a:t>
                </a:r>
                <a:r>
                  <a:rPr lang="en-US" sz="1200" b="0" i="0" smtClean="0">
                    <a:latin typeface="Cambria Math" charset="0"/>
                  </a:rPr>
                  <a:t>𝑖+𝑘−1</a:t>
                </a:r>
                <a:r>
                  <a:rPr lang="en-US" sz="1200" b="0" i="0">
                    <a:latin typeface="Cambria Math" charset="0"/>
                  </a:rPr>
                  <a:t>)</a:t>
                </a:r>
                <a:r>
                  <a:rPr lang="en-US" sz="1200" b="0" i="0" smtClean="0">
                    <a:latin typeface="Cambria Math" charset="0"/>
                  </a:rPr>
                  <a:t>]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be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sub-sequence of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entropy series at time </a:t>
                </a:r>
                <a:r>
                  <a:rPr lang="en-US" sz="1200" i="0" dirty="0">
                    <a:latin typeface="Cambria Math" charset="0"/>
                  </a:rPr>
                  <a:t>𝑖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with length k . </a:t>
                </a:r>
                <a:endPara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Let </a:t>
                </a:r>
                <a:r>
                  <a:rPr lang="en-US" sz="1200" i="0" smtClean="0">
                    <a:latin typeface="Cambria Math" charset="0"/>
                  </a:rPr>
                  <a:t>∊</a:t>
                </a:r>
                <a:r>
                  <a:rPr lang="en-US" sz="1200" b="0" i="0" smtClean="0">
                    <a:latin typeface="Cambria Math" charset="0"/>
                  </a:rPr>
                  <a:t>(𝑖)={</a:t>
                </a:r>
                <a:r>
                  <a:rPr lang="en-US" sz="1200" i="0">
                    <a:latin typeface="Cambria Math" charset="0"/>
                  </a:rPr>
                  <a:t>𝐸(𝑖)</a:t>
                </a:r>
                <a:r>
                  <a:rPr lang="en-US" sz="1200" b="0" i="0" smtClean="0">
                    <a:latin typeface="Cambria Math" charset="0"/>
                  </a:rPr>
                  <a:t>,</a:t>
                </a:r>
                <a:r>
                  <a:rPr lang="en-US" sz="1200" i="0">
                    <a:latin typeface="Cambria Math" charset="0"/>
                  </a:rPr>
                  <a:t>𝐸(𝑖</a:t>
                </a:r>
                <a:r>
                  <a:rPr lang="en-US" sz="1200" b="0" i="0" smtClean="0">
                    <a:latin typeface="Cambria Math" charset="0"/>
                  </a:rPr>
                  <a:t>+1),  …,</a:t>
                </a:r>
                <a:r>
                  <a:rPr lang="en-US" sz="1200" i="0">
                    <a:latin typeface="Cambria Math" charset="0"/>
                  </a:rPr>
                  <a:t>𝐸(𝑖</a:t>
                </a:r>
                <a:r>
                  <a:rPr lang="en-US" sz="1200" b="0" i="0" smtClean="0">
                    <a:latin typeface="Cambria Math" charset="0"/>
                  </a:rPr>
                  <a:t>+𝑛−1)}</a:t>
                </a:r>
                <a:r>
                  <a:rPr lang="en-US" sz="1200" b="0" i="0">
                    <a:latin typeface="Cambria Math" charset="0"/>
                  </a:rPr>
                  <a:t> </a:t>
                </a:r>
                <a:r>
                  <a:rPr lang="en-US" sz="1200" i="0">
                    <a:latin typeface="Cambria Math" charset="0"/>
                  </a:rPr>
                  <a:t>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be a set of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 retrospective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sub-sequence samples at time </a:t>
                </a:r>
                <a:r>
                  <a:rPr lang="en-US" sz="1200" i="0" dirty="0">
                    <a:latin typeface="Cambria Math" charset="0"/>
                  </a:rPr>
                  <a:t>𝑖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forming </a:t>
                </a:r>
                <a:r>
                  <a:rPr lang="en-US" sz="12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 Hankel matrix </a:t>
                </a: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1200" kern="1200" dirty="0" smtClean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577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Symmetric</a:t>
            </a:r>
            <a:r>
              <a:rPr lang="en-US" baseline="0" dirty="0" smtClean="0"/>
              <a:t> PE divergence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87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485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7756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111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DBLP Citation Network, AIDS, and Mutagenicity, the graph belonging from </a:t>
            </a:r>
          </a:p>
          <a:p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 A to class B are sent in a 20:1 ratio until the </a:t>
            </a:r>
          </a:p>
          <a:p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drift point. Then the ratio is altered from class B to class A. </a:t>
            </a:r>
          </a:p>
          <a:p>
            <a:endParaRPr lang="en-US" sz="16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the DoS Attack dataset, the drift point is the beginning of the DoS attack, </a:t>
            </a:r>
          </a:p>
          <a:p>
            <a:r>
              <a:rPr lang="en-US" sz="16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traffic pattern before and after the DoS attack is likely to change.</a:t>
            </a:r>
            <a:endParaRPr lang="en-US" sz="16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906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GEM</a:t>
            </a:r>
            <a:r>
              <a:rPr lang="en-US" dirty="0" smtClean="0"/>
              <a:t>: Consider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edges as subgraphs.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Zambon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Embedding is done by computing dissimilarity between a graph and a prototype graphs.</a:t>
            </a:r>
          </a:p>
          <a:p>
            <a:endParaRPr lang="en-US" dirty="0" smtClean="0"/>
          </a:p>
          <a:p>
            <a:r>
              <a:rPr lang="en-US" b="1" dirty="0" smtClean="0"/>
              <a:t>DDR</a:t>
            </a:r>
            <a:r>
              <a:rPr lang="en-US" dirty="0" smtClean="0"/>
              <a:t>: Number of times change points are correctly detected by the</a:t>
            </a:r>
            <a:r>
              <a:rPr lang="en-US" baseline="0" dirty="0" smtClean="0"/>
              <a:t> number of all change points</a:t>
            </a:r>
          </a:p>
          <a:p>
            <a:endParaRPr lang="en-US" dirty="0" smtClean="0"/>
          </a:p>
          <a:p>
            <a:r>
              <a:rPr lang="en-US" b="1" dirty="0" smtClean="0"/>
              <a:t>DOD</a:t>
            </a:r>
            <a:r>
              <a:rPr lang="en-US" dirty="0" smtClean="0"/>
              <a:t>:</a:t>
            </a:r>
            <a:r>
              <a:rPr lang="en-US" baseline="0" dirty="0" smtClean="0"/>
              <a:t> Average time lapse between a real drift point and a true alarm.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60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r>
              <a:rPr lang="en-US" baseline="0" dirty="0" smtClean="0"/>
              <a:t> size of 30 have best result</a:t>
            </a:r>
          </a:p>
          <a:p>
            <a:r>
              <a:rPr lang="en-US" baseline="0" dirty="0" smtClean="0"/>
              <a:t>We use that size in real-world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43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r>
              <a:rPr lang="en-US" baseline="0" dirty="0" smtClean="0"/>
              <a:t> size of 30 have best result</a:t>
            </a:r>
          </a:p>
          <a:p>
            <a:r>
              <a:rPr lang="en-US" baseline="0" dirty="0" smtClean="0"/>
              <a:t>We use that size in real-world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666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8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01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15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proposed approach has the lowest drift detection delay with a 100% drift detection rate in all four real-world graph streams.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025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93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096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148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550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450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523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03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778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0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2904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632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51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175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646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69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95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707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Graph Kernel: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evaluate the similarity between two graphs G1 and G2 by recursively decomposing them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atomic substructures through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random walks [82, 83],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shortest paths [85],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subgraphs [6],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subtrees [88, 87], etc.,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define a similarity function over the substructures (e.g., counting the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substructures across G1 and G2).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3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Graph Kernel: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evaluate the similarity between two graphs G1 and G2 by recursively decomposing them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into atomic substructures through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random walks [82, 83],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shortest paths [85],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subgraphs [6],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- subtrees [88, 87], etc.,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define a similarity function over the substructures (e.g., counting the number of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common substructures across G1 and G2).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CC3EED-3F1C-4B5D-AD97-2A3D8A4845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13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181599" y="2928597"/>
            <a:ext cx="2133601" cy="2130424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60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7371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22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101567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826885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595222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6361344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7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8127466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9893588" y="4092575"/>
            <a:ext cx="1162207" cy="1162049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8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icture Placeholder 122"/>
          <p:cNvSpPr>
            <a:spLocks noGrp="1"/>
          </p:cNvSpPr>
          <p:nvPr>
            <p:ph type="pic" sz="quarter" idx="14"/>
          </p:nvPr>
        </p:nvSpPr>
        <p:spPr>
          <a:xfrm>
            <a:off x="890218" y="5235555"/>
            <a:ext cx="810000" cy="81000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5" name="Picture Placeholder 122"/>
          <p:cNvSpPr>
            <a:spLocks noGrp="1"/>
          </p:cNvSpPr>
          <p:nvPr>
            <p:ph type="pic" sz="quarter" idx="15"/>
          </p:nvPr>
        </p:nvSpPr>
        <p:spPr>
          <a:xfrm>
            <a:off x="2800355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6" name="Picture Placeholder 122"/>
          <p:cNvSpPr>
            <a:spLocks noGrp="1"/>
          </p:cNvSpPr>
          <p:nvPr>
            <p:ph type="pic" sz="quarter" idx="16"/>
          </p:nvPr>
        </p:nvSpPr>
        <p:spPr>
          <a:xfrm>
            <a:off x="4727816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7" name="Picture Placeholder 122"/>
          <p:cNvSpPr>
            <a:spLocks noGrp="1"/>
          </p:cNvSpPr>
          <p:nvPr>
            <p:ph type="pic" sz="quarter" idx="17"/>
          </p:nvPr>
        </p:nvSpPr>
        <p:spPr>
          <a:xfrm>
            <a:off x="6637953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8" name="Picture Placeholder 122"/>
          <p:cNvSpPr>
            <a:spLocks noGrp="1"/>
          </p:cNvSpPr>
          <p:nvPr>
            <p:ph type="pic" sz="quarter" idx="18"/>
          </p:nvPr>
        </p:nvSpPr>
        <p:spPr>
          <a:xfrm>
            <a:off x="8565414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9" name="Picture Placeholder 122"/>
          <p:cNvSpPr>
            <a:spLocks noGrp="1"/>
          </p:cNvSpPr>
          <p:nvPr>
            <p:ph type="pic" sz="quarter" idx="19"/>
          </p:nvPr>
        </p:nvSpPr>
        <p:spPr>
          <a:xfrm>
            <a:off x="10475551" y="5234135"/>
            <a:ext cx="810000" cy="811420"/>
          </a:xfrm>
          <a:prstGeom prst="ellipse">
            <a:avLst/>
          </a:prstGeom>
          <a:effectLst/>
        </p:spPr>
        <p:txBody>
          <a:bodyPr anchor="ctr">
            <a:no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0" name="Picture Placeholder 122"/>
          <p:cNvSpPr>
            <a:spLocks noGrp="1"/>
          </p:cNvSpPr>
          <p:nvPr>
            <p:ph type="pic" sz="quarter" idx="11"/>
          </p:nvPr>
        </p:nvSpPr>
        <p:spPr>
          <a:xfrm>
            <a:off x="1709577" y="3238852"/>
            <a:ext cx="1080001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1" name="Picture Placeholder 122"/>
          <p:cNvSpPr>
            <a:spLocks noGrp="1"/>
          </p:cNvSpPr>
          <p:nvPr>
            <p:ph type="pic" sz="quarter" idx="12"/>
          </p:nvPr>
        </p:nvSpPr>
        <p:spPr>
          <a:xfrm>
            <a:off x="5547176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2" name="Picture Placeholder 122"/>
          <p:cNvSpPr>
            <a:spLocks noGrp="1"/>
          </p:cNvSpPr>
          <p:nvPr>
            <p:ph type="pic" sz="quarter" idx="13"/>
          </p:nvPr>
        </p:nvSpPr>
        <p:spPr>
          <a:xfrm>
            <a:off x="9384774" y="3238851"/>
            <a:ext cx="1080000" cy="10800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3" name="Picture Placeholder 122"/>
          <p:cNvSpPr>
            <a:spLocks noGrp="1"/>
          </p:cNvSpPr>
          <p:nvPr>
            <p:ph type="pic" sz="quarter" idx="10"/>
          </p:nvPr>
        </p:nvSpPr>
        <p:spPr>
          <a:xfrm>
            <a:off x="5410792" y="1012533"/>
            <a:ext cx="1312732" cy="1306800"/>
          </a:xfrm>
          <a:prstGeom prst="ellipse">
            <a:avLst/>
          </a:prstGeom>
          <a:effectLst/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928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84598" y="0"/>
            <a:ext cx="32893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718103" y="0"/>
            <a:ext cx="32893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FB85-5C0D-4BC5-880B-2628A82A4B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54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5FB85-5C0D-4BC5-880B-2628A82A4BC2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89730-4BA7-4A6E-9ADF-70FD5E03A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90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38.png"/><Relationship Id="rId13" Type="http://schemas.openxmlformats.org/officeDocument/2006/relationships/image" Target="../media/image39.png"/><Relationship Id="rId14" Type="http://schemas.openxmlformats.org/officeDocument/2006/relationships/image" Target="../media/image40.png"/><Relationship Id="rId15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15.emf"/><Relationship Id="rId7" Type="http://schemas.openxmlformats.org/officeDocument/2006/relationships/image" Target="../media/image35.png"/><Relationship Id="rId8" Type="http://schemas.openxmlformats.org/officeDocument/2006/relationships/image" Target="../media/image17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emf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9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9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337143" y="0"/>
            <a:ext cx="667657" cy="667657"/>
          </a:xfrm>
          <a:prstGeom prst="rect">
            <a:avLst/>
          </a:prstGeom>
          <a:solidFill>
            <a:srgbClr val="0C4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337143" y="798285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37143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 flipH="1">
            <a:off x="-37206" y="-1520"/>
            <a:ext cx="12222855" cy="6859519"/>
          </a:xfrm>
          <a:custGeom>
            <a:avLst/>
            <a:gdLst>
              <a:gd name="connsiteX0" fmla="*/ 7628699 w 10752898"/>
              <a:gd name="connsiteY0" fmla="*/ 0 h 6857999"/>
              <a:gd name="connsiteX1" fmla="*/ 0 w 10752898"/>
              <a:gd name="connsiteY1" fmla="*/ 0 h 6857999"/>
              <a:gd name="connsiteX2" fmla="*/ 6857999 w 10752898"/>
              <a:gd name="connsiteY2" fmla="*/ 6857999 h 6857999"/>
              <a:gd name="connsiteX3" fmla="*/ 10752898 w 10752898"/>
              <a:gd name="connsiteY3" fmla="*/ 6857999 h 6857999"/>
              <a:gd name="connsiteX4" fmla="*/ 10752898 w 10752898"/>
              <a:gd name="connsiteY4" fmla="*/ 3124199 h 6857999"/>
              <a:gd name="connsiteX5" fmla="*/ 7628699 w 10752898"/>
              <a:gd name="connsiteY5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2898" h="6857999">
                <a:moveTo>
                  <a:pt x="7628699" y="0"/>
                </a:moveTo>
                <a:lnTo>
                  <a:pt x="0" y="0"/>
                </a:lnTo>
                <a:lnTo>
                  <a:pt x="6857999" y="6857999"/>
                </a:lnTo>
                <a:lnTo>
                  <a:pt x="10752898" y="6857999"/>
                </a:lnTo>
                <a:lnTo>
                  <a:pt x="10752898" y="3124199"/>
                </a:lnTo>
                <a:lnTo>
                  <a:pt x="7628699" y="0"/>
                </a:lnTo>
                <a:close/>
              </a:path>
            </a:pathLst>
          </a:custGeom>
          <a:gradFill>
            <a:gsLst>
              <a:gs pos="0">
                <a:srgbClr val="0C4068"/>
              </a:gs>
              <a:gs pos="100000">
                <a:srgbClr val="005F99"/>
              </a:gs>
              <a:gs pos="100000">
                <a:srgbClr val="016AA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1791" y="3645701"/>
            <a:ext cx="3325613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Committee:</a:t>
            </a: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Dr. William Eberle (Advisor)</a:t>
            </a: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Dr. Douglas Talbert</a:t>
            </a: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Dr. Gerald C. </a:t>
            </a:r>
            <a:r>
              <a:rPr lang="en-US" sz="2000" b="1" dirty="0" err="1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Gannod</a:t>
            </a:r>
            <a:endParaRPr lang="en-US" sz="2000" b="1" dirty="0" smtClean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Dr. Martha </a:t>
            </a:r>
            <a:r>
              <a:rPr lang="en-US" sz="2000" b="1" dirty="0" err="1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Kosa</a:t>
            </a:r>
            <a:endParaRPr lang="en-US" sz="2000" b="1" dirty="0" smtClean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Dr. Allan Mills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56292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156292" y="798285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156292" y="1596570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861395" y="2857234"/>
            <a:ext cx="2035771" cy="110557"/>
            <a:chOff x="-170626" y="0"/>
            <a:chExt cx="13534857" cy="166915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19" name="Parallelogram 18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arallelogram 19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1682497" y="898694"/>
            <a:ext cx="8393570" cy="184665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Efficient Graph Knowledge Discovery on Graph Streams with Concept Drift</a:t>
            </a:r>
            <a:endParaRPr lang="en-US" sz="4000" b="1" dirty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7358"/>
            <a:ext cx="3427404" cy="1224456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3243341" y="3049258"/>
            <a:ext cx="5271881" cy="1415772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R</a:t>
            </a:r>
            <a:r>
              <a:rPr lang="en-US" sz="28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amesh Paudel</a:t>
            </a:r>
          </a:p>
          <a:p>
            <a:pPr algn="ctr">
              <a:lnSpc>
                <a:spcPct val="100000"/>
              </a:lnSpc>
            </a:pPr>
            <a:r>
              <a:rPr lang="en-US" sz="18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Ph.D. Dissertation Defense</a:t>
            </a:r>
          </a:p>
          <a:p>
            <a:pPr algn="ctr">
              <a:lnSpc>
                <a:spcPct val="100000"/>
              </a:lnSpc>
            </a:pPr>
            <a:r>
              <a:rPr lang="en-US" sz="1800" b="1" dirty="0" smtClean="0">
                <a:solidFill>
                  <a:schemeClr val="bg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April 2, 2020</a:t>
            </a:r>
          </a:p>
          <a:p>
            <a:pPr algn="ctr">
              <a:lnSpc>
                <a:spcPct val="100000"/>
              </a:lnSpc>
            </a:pPr>
            <a:endParaRPr lang="en-US" sz="2800" b="1" dirty="0" smtClean="0">
              <a:solidFill>
                <a:schemeClr val="bg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41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9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Hypothesis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364"/>
              <p:cNvSpPr txBox="1"/>
              <p:nvPr/>
            </p:nvSpPr>
            <p:spPr>
              <a:xfrm>
                <a:off x="782053" y="1949116"/>
                <a:ext cx="10713261" cy="34470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Given a graph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, …</m:t>
                        </m:r>
                      </m:e>
                    </m:d>
                  </m:oMath>
                </a14:m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 </a:t>
                </a:r>
                <a:r>
                  <a:rPr lang="en-US" sz="3200" i="1" dirty="0"/>
                  <a:t>represents a graph at </a:t>
                </a:r>
                <a:r>
                  <a:rPr lang="en-US" sz="3200" i="1" dirty="0" smtClean="0"/>
                  <a:t>a corresponding time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32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32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200" i="1">
                            <a:latin typeface="Cambria Math" charset="0"/>
                          </a:rPr>
                          <m:t>, …</m:t>
                        </m:r>
                      </m:e>
                    </m:d>
                  </m:oMath>
                </a14:m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, a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𝑑</m:t>
                    </m:r>
                    <m:r>
                      <a:rPr lang="en-US" sz="3200" b="0" i="1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−</m:t>
                    </m:r>
                  </m:oMath>
                </a14:m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dimensional feature vector can be learned that preserves the graph proximity for each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 in the stream, determine if the graph stream will undergo a concept drift in the future, predict drift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3200" i="1" dirty="0" smtClean="0">
                    <a:ea typeface="Apple Chancery" charset="0"/>
                    <a:cs typeface="Apple Chancery" charset="0"/>
                  </a:rPr>
                  <a:t>, and update the learning model in order to maintain performance.</a:t>
                </a:r>
                <a:endParaRPr lang="en-US" sz="3200" i="1" dirty="0">
                  <a:ea typeface="Apple Chancery" charset="0"/>
                  <a:cs typeface="Apple Chancery" charset="0"/>
                </a:endParaRPr>
              </a:p>
            </p:txBody>
          </p:sp>
        </mc:Choice>
        <mc:Fallback xmlns="">
          <p:sp>
            <p:nvSpPr>
              <p:cNvPr id="140" name="TextBox 3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053" y="1949116"/>
                <a:ext cx="10713261" cy="3447098"/>
              </a:xfrm>
              <a:prstGeom prst="rect">
                <a:avLst/>
              </a:prstGeom>
              <a:blipFill rotWithShape="0">
                <a:blip r:embed="rId2"/>
                <a:stretch>
                  <a:fillRect l="-2275" t="-3540" r="-2275" b="-6195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 flipV="1">
            <a:off x="782053" y="3352800"/>
            <a:ext cx="7569757" cy="10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82053" y="4881310"/>
            <a:ext cx="2091776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840191" y="4881310"/>
            <a:ext cx="4247895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0363200" y="4343400"/>
            <a:ext cx="1132114" cy="108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88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9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Preliminaries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364"/>
              <p:cNvSpPr txBox="1"/>
              <p:nvPr/>
            </p:nvSpPr>
            <p:spPr>
              <a:xfrm>
                <a:off x="1704602" y="1486061"/>
                <a:ext cx="8782796" cy="3693319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i="1" dirty="0" smtClean="0">
                    <a:latin typeface="+mj-lt"/>
                    <a:ea typeface="Apple Chancery" charset="0"/>
                    <a:cs typeface="Apple Chancery" charset="0"/>
                  </a:rPr>
                  <a:t> is a generic weighted (un)directed heterogeneous graph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n-US" sz="2400" i="1" dirty="0" smtClean="0">
                  <a:latin typeface="+mj-lt"/>
                  <a:ea typeface="Apple Chancery" charset="0"/>
                  <a:cs typeface="Apple Chancery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+mj-lt"/>
                    <a:ea typeface="Apple Chancery" charset="0"/>
                    <a:cs typeface="Apple Chancery" charset="0"/>
                  </a:rPr>
                  <a:t> represents a graph at a corresponding time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ea typeface="Apple Chancery" charset="0"/>
                        <a:cs typeface="Apple Chancery" charset="0"/>
                      </a:rPr>
                      <m:t>𝑖</m:t>
                    </m:r>
                  </m:oMath>
                </a14:m>
                <a:endParaRPr lang="en-US" sz="2400" i="1" dirty="0" smtClean="0">
                  <a:latin typeface="+mj-lt"/>
                  <a:ea typeface="Apple Chancery" charset="0"/>
                  <a:cs typeface="Apple Chancery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endParaRPr lang="en-US" sz="2400" i="1" dirty="0" smtClean="0">
                  <a:latin typeface="+mj-lt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</a:rPr>
                          <m:t>, …,</m:t>
                        </m:r>
                      </m:e>
                    </m:d>
                  </m:oMath>
                </a14:m>
                <a:r>
                  <a:rPr lang="en-US" sz="2400" i="1" dirty="0">
                    <a:latin typeface="+mj-lt"/>
                    <a:ea typeface="Apple Chancery" charset="0"/>
                    <a:cs typeface="Apple Chancery" charset="0"/>
                  </a:rPr>
                  <a:t> is a graph </a:t>
                </a:r>
                <a:r>
                  <a:rPr lang="en-US" sz="2400" i="1" dirty="0" smtClean="0">
                    <a:latin typeface="+mj-lt"/>
                    <a:ea typeface="Apple Chancery" charset="0"/>
                    <a:cs typeface="Apple Chancery" charset="0"/>
                  </a:rPr>
                  <a:t>stream</a:t>
                </a:r>
              </a:p>
              <a:p>
                <a:pPr marL="342900" indent="-342900" algn="just">
                  <a:buFont typeface="Arial" charset="0"/>
                  <a:buChar char="•"/>
                </a:pPr>
                <a:endParaRPr lang="en-US" sz="2400" i="1" dirty="0" smtClean="0">
                  <a:latin typeface="+mj-lt"/>
                  <a:ea typeface="Apple Chancery" charset="0"/>
                  <a:cs typeface="Apple Chancery" charset="0"/>
                </a:endParaRPr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sz="2400" i="1" dirty="0" smtClean="0">
                    <a:latin typeface="+mj-lt"/>
                    <a:ea typeface="Apple Chancery" charset="0"/>
                    <a:cs typeface="Apple Chancery" charset="0"/>
                  </a:rPr>
                  <a:t>Whenever </a:t>
                </a:r>
                <a:r>
                  <a:rPr lang="en-US" sz="2400" i="1" dirty="0">
                    <a:latin typeface="+mj-lt"/>
                    <a:ea typeface="Apple Chancery" charset="0"/>
                    <a:cs typeface="Apple Chancery" charset="0"/>
                  </a:rPr>
                  <a:t>a new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 smtClean="0">
                    <a:latin typeface="+mj-lt"/>
                    <a:ea typeface="Apple Chancery" charset="0"/>
                    <a:cs typeface="Apple Chancery" charset="0"/>
                  </a:rPr>
                  <a:t> arrives </a:t>
                </a:r>
                <a:r>
                  <a:rPr lang="en-US" sz="2400" i="1" dirty="0">
                    <a:latin typeface="+mj-lt"/>
                    <a:ea typeface="Apple Chancery" charset="0"/>
                    <a:cs typeface="Apple Chancery" charset="0"/>
                  </a:rPr>
                  <a:t>in the stream</a:t>
                </a:r>
                <a:r>
                  <a:rPr lang="en-US" sz="2400" i="1" dirty="0" smtClean="0">
                    <a:latin typeface="+mj-lt"/>
                    <a:ea typeface="Apple Chancery" charset="0"/>
                    <a:cs typeface="Apple Chancery" charset="0"/>
                  </a:rPr>
                  <a:t>, graph representation technique and concept drift detector process them one at a time.</a:t>
                </a:r>
                <a:endParaRPr lang="en-US" sz="2400" i="1" dirty="0">
                  <a:latin typeface="+mj-lt"/>
                  <a:ea typeface="Apple Chancery" charset="0"/>
                  <a:cs typeface="Apple Chancery" charset="0"/>
                </a:endParaRPr>
              </a:p>
            </p:txBody>
          </p:sp>
        </mc:Choice>
        <mc:Fallback xmlns="">
          <p:sp>
            <p:nvSpPr>
              <p:cNvPr id="140" name="TextBox 3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602" y="1486061"/>
                <a:ext cx="8782796" cy="3693319"/>
              </a:xfrm>
              <a:prstGeom prst="rect">
                <a:avLst/>
              </a:prstGeom>
              <a:blipFill rotWithShape="0">
                <a:blip r:embed="rId3"/>
                <a:stretch>
                  <a:fillRect l="-2014" t="-2640" r="-2153" b="-3960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798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Proposed Solution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ecision 2"/>
          <p:cNvSpPr/>
          <p:nvPr/>
        </p:nvSpPr>
        <p:spPr>
          <a:xfrm>
            <a:off x="8716487" y="1485162"/>
            <a:ext cx="1492631" cy="1344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Drift ?</a:t>
            </a:r>
            <a:endParaRPr lang="en-US" sz="2400" b="1" dirty="0"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3613" y="1827526"/>
            <a:ext cx="3784611" cy="631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Concept </a:t>
            </a:r>
            <a:r>
              <a:rPr lang="en-US" sz="2400" b="1" smtClean="0">
                <a:latin typeface="+mj-lt"/>
              </a:rPr>
              <a:t>Drift Detection</a:t>
            </a:r>
            <a:endParaRPr lang="en-US" sz="2400" b="1" dirty="0">
              <a:latin typeface="+mj-lt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813613" y="4889198"/>
            <a:ext cx="3753376" cy="64045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+mj-lt"/>
              </a:rPr>
              <a:t>Graph Representation</a:t>
            </a:r>
            <a:endParaRPr lang="en-US" sz="2400" b="1" dirty="0">
              <a:latin typeface="+mj-lt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923165" y="3459822"/>
            <a:ext cx="3079273" cy="83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Graph Stream</a:t>
            </a:r>
          </a:p>
          <a:p>
            <a:pPr algn="ctr"/>
            <a:r>
              <a:rPr lang="en-US" sz="2400" b="1" dirty="0" smtClean="0">
                <a:latin typeface="+mj-lt"/>
              </a:rPr>
              <a:t>Classification</a:t>
            </a:r>
            <a:endParaRPr lang="en-US" sz="2400" b="1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02114" y="2533336"/>
            <a:ext cx="1213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02114" y="4697416"/>
            <a:ext cx="12679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002114" y="4173160"/>
            <a:ext cx="1213104" cy="112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002114" y="3662524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002114" y="3009287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1903603" y="2099145"/>
            <a:ext cx="896112" cy="3026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5" idx="3"/>
            <a:endCxn id="3" idx="1"/>
          </p:cNvCxnSpPr>
          <p:nvPr/>
        </p:nvCxnSpPr>
        <p:spPr>
          <a:xfrm>
            <a:off x="7598224" y="2143313"/>
            <a:ext cx="1118263" cy="14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122842" y="342792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Graph Stream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887068" y="3612589"/>
            <a:ext cx="12085" cy="1596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5" idx="1"/>
          </p:cNvCxnSpPr>
          <p:nvPr/>
        </p:nvCxnSpPr>
        <p:spPr>
          <a:xfrm>
            <a:off x="2887067" y="2143313"/>
            <a:ext cx="9265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85" idx="1"/>
          </p:cNvCxnSpPr>
          <p:nvPr/>
        </p:nvCxnSpPr>
        <p:spPr>
          <a:xfrm>
            <a:off x="2887067" y="5192901"/>
            <a:ext cx="926546" cy="16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441080" y="3232998"/>
            <a:ext cx="45076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</a:t>
            </a:r>
            <a:r>
              <a:rPr lang="en-US" sz="2800" b="1" baseline="-25000" dirty="0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9" name="Straight Arrow Connector 108"/>
          <p:cNvCxnSpPr>
            <a:endCxn id="86" idx="2"/>
          </p:cNvCxnSpPr>
          <p:nvPr/>
        </p:nvCxnSpPr>
        <p:spPr>
          <a:xfrm flipV="1">
            <a:off x="9462802" y="4290898"/>
            <a:ext cx="0" cy="917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" idx="2"/>
            <a:endCxn id="86" idx="0"/>
          </p:cNvCxnSpPr>
          <p:nvPr/>
        </p:nvCxnSpPr>
        <p:spPr>
          <a:xfrm flipH="1">
            <a:off x="9462802" y="2829967"/>
            <a:ext cx="1" cy="629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1030850" y="3922488"/>
            <a:ext cx="8014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09368" y="516032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Sketch Vector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462801" y="28761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Yes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235866" y="3911307"/>
            <a:ext cx="39145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5"/>
                </a:solidFill>
                <a:latin typeface="+mj-lt"/>
              </a:rPr>
              <a:t>y</a:t>
            </a:r>
            <a:r>
              <a:rPr lang="en-US" sz="2400" b="1" baseline="-25000" dirty="0" err="1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888648" y="2135661"/>
            <a:ext cx="0" cy="1483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66990" y="5208772"/>
            <a:ext cx="189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5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evron 387"/>
          <p:cNvSpPr>
            <a:spLocks noChangeAspect="1"/>
          </p:cNvSpPr>
          <p:nvPr/>
        </p:nvSpPr>
        <p:spPr>
          <a:xfrm>
            <a:off x="553984" y="3723399"/>
            <a:ext cx="2494949" cy="440098"/>
          </a:xfrm>
          <a:prstGeom prst="roundRect">
            <a:avLst/>
          </a:prstGeom>
          <a:solidFill>
            <a:srgbClr val="FEA34F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Graph Embedding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0" name="Chevron 387"/>
          <p:cNvSpPr>
            <a:spLocks noChangeAspect="1"/>
          </p:cNvSpPr>
          <p:nvPr/>
        </p:nvSpPr>
        <p:spPr>
          <a:xfrm>
            <a:off x="540351" y="936100"/>
            <a:ext cx="2494949" cy="449856"/>
          </a:xfrm>
          <a:prstGeom prst="roundRect">
            <a:avLst/>
          </a:prstGeom>
          <a:solidFill>
            <a:srgbClr val="016AA3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Graph Kernel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461639" y="525819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347166" y="1466145"/>
            <a:ext cx="5418593" cy="3612395"/>
            <a:chOff x="-459798" y="185167"/>
            <a:chExt cx="4478176" cy="2985450"/>
          </a:xfrm>
        </p:grpSpPr>
        <p:graphicFrame>
          <p:nvGraphicFramePr>
            <p:cNvPr id="278" name="Chart 277"/>
            <p:cNvGraphicFramePr/>
            <p:nvPr>
              <p:extLst/>
            </p:nvPr>
          </p:nvGraphicFramePr>
          <p:xfrm>
            <a:off x="-459798" y="185167"/>
            <a:ext cx="4478176" cy="29854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9" name="Oval 278"/>
            <p:cNvSpPr/>
            <p:nvPr/>
          </p:nvSpPr>
          <p:spPr>
            <a:xfrm>
              <a:off x="632662" y="531264"/>
              <a:ext cx="2293256" cy="22932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7" name="TextBox 69"/>
          <p:cNvSpPr txBox="1"/>
          <p:nvPr/>
        </p:nvSpPr>
        <p:spPr>
          <a:xfrm>
            <a:off x="4860289" y="3177554"/>
            <a:ext cx="2345036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+mj-lt"/>
              </a:rPr>
              <a:t>Graph Representation</a:t>
            </a:r>
            <a:endParaRPr lang="en-US" b="1" dirty="0">
              <a:latin typeface="+mj-lt"/>
            </a:endParaRPr>
          </a:p>
        </p:txBody>
      </p:sp>
      <p:cxnSp>
        <p:nvCxnSpPr>
          <p:cNvPr id="179" name="Straight Connector 178"/>
          <p:cNvCxnSpPr/>
          <p:nvPr/>
        </p:nvCxnSpPr>
        <p:spPr>
          <a:xfrm>
            <a:off x="7569109" y="3337305"/>
            <a:ext cx="4110809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34"/>
          <p:cNvSpPr txBox="1"/>
          <p:nvPr/>
        </p:nvSpPr>
        <p:spPr>
          <a:xfrm flipH="1">
            <a:off x="7811009" y="3424833"/>
            <a:ext cx="3885182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Maps user-defined </a:t>
            </a:r>
            <a:r>
              <a:rPr lang="en-US" dirty="0">
                <a:latin typeface="+mj-lt"/>
              </a:rPr>
              <a:t>statistics, like degree, label, </a:t>
            </a:r>
            <a:r>
              <a:rPr lang="en-US" dirty="0" smtClean="0">
                <a:latin typeface="+mj-lt"/>
              </a:rPr>
              <a:t>or</a:t>
            </a:r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neighborhood </a:t>
            </a:r>
            <a:r>
              <a:rPr lang="en-US" dirty="0">
                <a:latin typeface="+mj-lt"/>
              </a:rPr>
              <a:t>statistics, into a feature vector.</a:t>
            </a:r>
          </a:p>
        </p:txBody>
      </p:sp>
      <p:sp>
        <p:nvSpPr>
          <p:cNvPr id="215" name="Chevron 387"/>
          <p:cNvSpPr>
            <a:spLocks noChangeAspect="1"/>
          </p:cNvSpPr>
          <p:nvPr/>
        </p:nvSpPr>
        <p:spPr>
          <a:xfrm>
            <a:off x="9201242" y="2813995"/>
            <a:ext cx="2494949" cy="451589"/>
          </a:xfrm>
          <a:prstGeom prst="roundRect">
            <a:avLst/>
          </a:prstGeom>
          <a:solidFill>
            <a:srgbClr val="46B688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Feature Vector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5" name="TextBox 148"/>
          <p:cNvSpPr txBox="1"/>
          <p:nvPr/>
        </p:nvSpPr>
        <p:spPr>
          <a:xfrm flipH="1">
            <a:off x="373122" y="1480640"/>
            <a:ext cx="4435660" cy="16619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Evaluate the similarity by decomposing graphs into atomic substructures &amp; defining a similarity function.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Atomic substructure like subgraph, random walk, subtree, etc.</a:t>
            </a:r>
          </a:p>
        </p:txBody>
      </p:sp>
      <p:grpSp>
        <p:nvGrpSpPr>
          <p:cNvPr id="187" name="Group 186"/>
          <p:cNvGrpSpPr/>
          <p:nvPr/>
        </p:nvGrpSpPr>
        <p:grpSpPr>
          <a:xfrm flipH="1">
            <a:off x="522234" y="1446844"/>
            <a:ext cx="4773665" cy="524859"/>
            <a:chOff x="5666242" y="1089962"/>
            <a:chExt cx="3513624" cy="249783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5915024" y="1089962"/>
              <a:ext cx="3264842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5666242" y="1089962"/>
              <a:ext cx="248783" cy="24978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Group 191"/>
          <p:cNvGrpSpPr/>
          <p:nvPr/>
        </p:nvGrpSpPr>
        <p:grpSpPr>
          <a:xfrm flipH="1">
            <a:off x="535866" y="4249316"/>
            <a:ext cx="4594933" cy="313306"/>
            <a:chOff x="5721265" y="1089961"/>
            <a:chExt cx="3458601" cy="219216"/>
          </a:xfrm>
        </p:grpSpPr>
        <p:cxnSp>
          <p:nvCxnSpPr>
            <p:cNvPr id="202" name="Straight Connector 201"/>
            <p:cNvCxnSpPr/>
            <p:nvPr/>
          </p:nvCxnSpPr>
          <p:spPr>
            <a:xfrm flipV="1">
              <a:off x="5915025" y="1089962"/>
              <a:ext cx="3264841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1265" y="1089961"/>
              <a:ext cx="193760" cy="219216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148"/>
          <p:cNvSpPr txBox="1"/>
          <p:nvPr/>
        </p:nvSpPr>
        <p:spPr>
          <a:xfrm flipH="1">
            <a:off x="542394" y="4341911"/>
            <a:ext cx="4435660" cy="166199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Transforms </a:t>
            </a:r>
            <a:r>
              <a:rPr lang="en-US" dirty="0">
                <a:latin typeface="+mj-lt"/>
              </a:rPr>
              <a:t>nodes, edges, subgraphs, </a:t>
            </a:r>
            <a:r>
              <a:rPr lang="en-US" dirty="0" smtClean="0">
                <a:latin typeface="+mj-lt"/>
              </a:rPr>
              <a:t>graphs, and </a:t>
            </a:r>
            <a:r>
              <a:rPr lang="en-US" dirty="0">
                <a:latin typeface="+mj-lt"/>
              </a:rPr>
              <a:t>their features into a low dimensional vector </a:t>
            </a:r>
            <a:r>
              <a:rPr lang="en-US" dirty="0" smtClean="0">
                <a:latin typeface="+mj-lt"/>
              </a:rPr>
              <a:t>space.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Automatic feature learning using a neural network, matrix factorization, etc.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4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0" grpId="0" animBg="1"/>
      <p:bldP spid="182" grpId="0"/>
      <p:bldP spid="215" grpId="0" animBg="1"/>
      <p:bldP spid="185" grpId="0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hevron 387"/>
          <p:cNvSpPr>
            <a:spLocks noChangeAspect="1"/>
          </p:cNvSpPr>
          <p:nvPr/>
        </p:nvSpPr>
        <p:spPr>
          <a:xfrm>
            <a:off x="550079" y="3512403"/>
            <a:ext cx="2494949" cy="440098"/>
          </a:xfrm>
          <a:prstGeom prst="roundRect">
            <a:avLst/>
          </a:prstGeom>
          <a:solidFill>
            <a:srgbClr val="FEA34F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Graph Embedding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0" name="Chevron 387"/>
          <p:cNvSpPr>
            <a:spLocks noChangeAspect="1"/>
          </p:cNvSpPr>
          <p:nvPr/>
        </p:nvSpPr>
        <p:spPr>
          <a:xfrm>
            <a:off x="540351" y="936100"/>
            <a:ext cx="2494949" cy="449856"/>
          </a:xfrm>
          <a:prstGeom prst="roundRect">
            <a:avLst/>
          </a:prstGeom>
          <a:solidFill>
            <a:srgbClr val="016AA3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Graph Kernel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3347166" y="1466145"/>
            <a:ext cx="5418593" cy="3612395"/>
            <a:chOff x="-459798" y="185167"/>
            <a:chExt cx="4478176" cy="2985450"/>
          </a:xfrm>
        </p:grpSpPr>
        <p:graphicFrame>
          <p:nvGraphicFramePr>
            <p:cNvPr id="278" name="Chart 277"/>
            <p:cNvGraphicFramePr/>
            <p:nvPr>
              <p:extLst/>
            </p:nvPr>
          </p:nvGraphicFramePr>
          <p:xfrm>
            <a:off x="-459798" y="185167"/>
            <a:ext cx="4478176" cy="29854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79" name="Oval 278"/>
            <p:cNvSpPr/>
            <p:nvPr/>
          </p:nvSpPr>
          <p:spPr>
            <a:xfrm>
              <a:off x="632662" y="531264"/>
              <a:ext cx="2293256" cy="22932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27" name="TextBox 69"/>
          <p:cNvSpPr txBox="1"/>
          <p:nvPr/>
        </p:nvSpPr>
        <p:spPr>
          <a:xfrm>
            <a:off x="4863683" y="2921806"/>
            <a:ext cx="2345036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+mj-lt"/>
              </a:rPr>
              <a:t>Issues with</a:t>
            </a:r>
          </a:p>
          <a:p>
            <a:pPr algn="ctr"/>
            <a:r>
              <a:rPr lang="en-US" b="1" dirty="0" smtClean="0">
                <a:latin typeface="+mj-lt"/>
              </a:rPr>
              <a:t>Current Graph Representation Techniques</a:t>
            </a:r>
            <a:endParaRPr lang="en-US" b="1" dirty="0">
              <a:latin typeface="+mj-lt"/>
            </a:endParaRPr>
          </a:p>
        </p:txBody>
      </p:sp>
      <p:cxnSp>
        <p:nvCxnSpPr>
          <p:cNvPr id="179" name="Straight Connector 178"/>
          <p:cNvCxnSpPr/>
          <p:nvPr/>
        </p:nvCxnSpPr>
        <p:spPr>
          <a:xfrm>
            <a:off x="7569109" y="3337305"/>
            <a:ext cx="4110809" cy="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33"/>
          <p:cNvSpPr txBox="1"/>
          <p:nvPr/>
        </p:nvSpPr>
        <p:spPr>
          <a:xfrm>
            <a:off x="7458837" y="3522540"/>
            <a:ext cx="959680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b="1" dirty="0" smtClean="0">
                <a:solidFill>
                  <a:srgbClr val="46B688"/>
                </a:solidFill>
                <a:latin typeface="+mj-lt"/>
              </a:rPr>
              <a:t>Issues</a:t>
            </a:r>
            <a:r>
              <a:rPr lang="en-US" sz="1200" b="1" dirty="0" smtClean="0">
                <a:solidFill>
                  <a:srgbClr val="46B688"/>
                </a:solidFill>
              </a:rPr>
              <a:t>:</a:t>
            </a:r>
            <a:endParaRPr lang="en-US" sz="1200" b="1" dirty="0">
              <a:solidFill>
                <a:srgbClr val="46B688"/>
              </a:solidFill>
            </a:endParaRPr>
          </a:p>
        </p:txBody>
      </p:sp>
      <p:sp>
        <p:nvSpPr>
          <p:cNvPr id="215" name="Chevron 387"/>
          <p:cNvSpPr>
            <a:spLocks noChangeAspect="1"/>
          </p:cNvSpPr>
          <p:nvPr/>
        </p:nvSpPr>
        <p:spPr>
          <a:xfrm>
            <a:off x="9201242" y="2813995"/>
            <a:ext cx="2494949" cy="451589"/>
          </a:xfrm>
          <a:prstGeom prst="roundRect">
            <a:avLst/>
          </a:prstGeom>
          <a:solidFill>
            <a:srgbClr val="46B688"/>
          </a:solidFill>
          <a:ln w="25400">
            <a:solidFill>
              <a:schemeClr val="bg1"/>
            </a:solidFill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Feature Vector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4" name="TextBox 147"/>
          <p:cNvSpPr txBox="1"/>
          <p:nvPr/>
        </p:nvSpPr>
        <p:spPr>
          <a:xfrm>
            <a:off x="550079" y="1614043"/>
            <a:ext cx="959680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016AA3"/>
                </a:solidFill>
                <a:latin typeface="+mj-lt"/>
              </a:rPr>
              <a:t>Issues</a:t>
            </a:r>
            <a:endParaRPr lang="en-US" sz="1600" b="1" dirty="0">
              <a:solidFill>
                <a:srgbClr val="016AA3"/>
              </a:solidFill>
              <a:latin typeface="+mj-lt"/>
            </a:endParaRPr>
          </a:p>
        </p:txBody>
      </p:sp>
      <p:grpSp>
        <p:nvGrpSpPr>
          <p:cNvPr id="187" name="Group 186"/>
          <p:cNvGrpSpPr/>
          <p:nvPr/>
        </p:nvGrpSpPr>
        <p:grpSpPr>
          <a:xfrm flipH="1">
            <a:off x="522234" y="1446844"/>
            <a:ext cx="4773665" cy="524859"/>
            <a:chOff x="5666242" y="1089962"/>
            <a:chExt cx="3513624" cy="249783"/>
          </a:xfrm>
        </p:grpSpPr>
        <p:cxnSp>
          <p:nvCxnSpPr>
            <p:cNvPr id="213" name="Straight Connector 212"/>
            <p:cNvCxnSpPr/>
            <p:nvPr/>
          </p:nvCxnSpPr>
          <p:spPr>
            <a:xfrm>
              <a:off x="5915024" y="1089962"/>
              <a:ext cx="3264842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flipH="1">
              <a:off x="5666242" y="1089962"/>
              <a:ext cx="248783" cy="249783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9" name="TextBox 164"/>
          <p:cNvSpPr txBox="1"/>
          <p:nvPr/>
        </p:nvSpPr>
        <p:spPr>
          <a:xfrm>
            <a:off x="555443" y="4182422"/>
            <a:ext cx="959680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>
                <a:solidFill>
                  <a:srgbClr val="FEA34F"/>
                </a:solidFill>
                <a:latin typeface="+mj-lt"/>
              </a:rPr>
              <a:t>Issues:</a:t>
            </a:r>
            <a:endParaRPr lang="en-US" sz="1600" b="1" dirty="0">
              <a:solidFill>
                <a:srgbClr val="FEA34F"/>
              </a:solidFill>
              <a:latin typeface="+mj-lt"/>
            </a:endParaRPr>
          </a:p>
        </p:txBody>
      </p:sp>
      <p:grpSp>
        <p:nvGrpSpPr>
          <p:cNvPr id="192" name="Group 191"/>
          <p:cNvGrpSpPr/>
          <p:nvPr/>
        </p:nvGrpSpPr>
        <p:grpSpPr>
          <a:xfrm flipH="1">
            <a:off x="550078" y="4033774"/>
            <a:ext cx="4407819" cy="337503"/>
            <a:chOff x="5721265" y="1089961"/>
            <a:chExt cx="3458601" cy="219216"/>
          </a:xfrm>
        </p:grpSpPr>
        <p:cxnSp>
          <p:nvCxnSpPr>
            <p:cNvPr id="202" name="Straight Connector 201"/>
            <p:cNvCxnSpPr/>
            <p:nvPr/>
          </p:nvCxnSpPr>
          <p:spPr>
            <a:xfrm flipV="1">
              <a:off x="5915025" y="1089962"/>
              <a:ext cx="3264841" cy="0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H="1">
              <a:off x="5721265" y="1089961"/>
              <a:ext cx="193760" cy="219216"/>
            </a:xfrm>
            <a:prstGeom prst="line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134"/>
          <p:cNvSpPr txBox="1"/>
          <p:nvPr/>
        </p:nvSpPr>
        <p:spPr>
          <a:xfrm flipH="1">
            <a:off x="7789354" y="3723399"/>
            <a:ext cx="4409510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+mj-lt"/>
              </a:rPr>
              <a:t>L</a:t>
            </a:r>
            <a:r>
              <a:rPr lang="en-US" sz="1600" dirty="0" smtClean="0">
                <a:latin typeface="+mj-lt"/>
              </a:rPr>
              <a:t>ead </a:t>
            </a:r>
            <a:r>
              <a:rPr lang="en-US" sz="1600" dirty="0">
                <a:latin typeface="+mj-lt"/>
              </a:rPr>
              <a:t>to a loss in the topological information, </a:t>
            </a:r>
            <a:endParaRPr lang="en-US" sz="16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feature generation is </a:t>
            </a:r>
            <a:r>
              <a:rPr lang="en-US" sz="1600" dirty="0">
                <a:latin typeface="+mj-lt"/>
              </a:rPr>
              <a:t>time-consuming and expensive</a:t>
            </a:r>
            <a:r>
              <a:rPr lang="en-US" sz="1600" dirty="0" smtClean="0">
                <a:latin typeface="+mj-lt"/>
              </a:rPr>
              <a:t>,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features </a:t>
            </a:r>
            <a:r>
              <a:rPr lang="en-US" sz="1600" dirty="0">
                <a:latin typeface="+mj-lt"/>
              </a:rPr>
              <a:t>generated beforehand cannot adapt during </a:t>
            </a:r>
            <a:r>
              <a:rPr lang="en-US" sz="1600" dirty="0" smtClean="0">
                <a:latin typeface="+mj-lt"/>
              </a:rPr>
              <a:t>the learning </a:t>
            </a:r>
            <a:r>
              <a:rPr lang="en-US" sz="1600" dirty="0">
                <a:latin typeface="+mj-lt"/>
              </a:rPr>
              <a:t>process</a:t>
            </a:r>
          </a:p>
        </p:txBody>
      </p:sp>
      <p:sp>
        <p:nvSpPr>
          <p:cNvPr id="95" name="TextBox 148"/>
          <p:cNvSpPr txBox="1"/>
          <p:nvPr/>
        </p:nvSpPr>
        <p:spPr>
          <a:xfrm flipH="1">
            <a:off x="570078" y="1829864"/>
            <a:ext cx="3782266" cy="147732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Atomic structures are extracted using well-defined functions.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Therefore, leads to very </a:t>
            </a:r>
            <a:r>
              <a:rPr lang="en-US" sz="1600" dirty="0">
                <a:latin typeface="+mj-lt"/>
              </a:rPr>
              <a:t>high dimensional, sparse, and non-smooth </a:t>
            </a:r>
            <a:r>
              <a:rPr lang="en-US" sz="1600" dirty="0" smtClean="0">
                <a:latin typeface="+mj-lt"/>
              </a:rPr>
              <a:t>representations yielding poor generalization.</a:t>
            </a:r>
            <a:endParaRPr lang="en-US" sz="1600" dirty="0">
              <a:latin typeface="+mj-lt"/>
            </a:endParaRPr>
          </a:p>
        </p:txBody>
      </p:sp>
      <p:sp>
        <p:nvSpPr>
          <p:cNvPr id="96" name="TextBox 148"/>
          <p:cNvSpPr txBox="1"/>
          <p:nvPr/>
        </p:nvSpPr>
        <p:spPr>
          <a:xfrm flipH="1">
            <a:off x="570077" y="4446273"/>
            <a:ext cx="4043197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High computation cost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Focuses more on a node and edge embedding only (not on graph and subgraph)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+mj-lt"/>
              </a:rPr>
              <a:t>Limited work in streaming graphs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22234" y="5778349"/>
            <a:ext cx="11353800" cy="93780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148"/>
          <p:cNvSpPr txBox="1"/>
          <p:nvPr/>
        </p:nvSpPr>
        <p:spPr>
          <a:xfrm flipH="1">
            <a:off x="1002040" y="5889788"/>
            <a:ext cx="10873994" cy="553998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rgbClr val="FF0000"/>
                </a:solidFill>
                <a:latin typeface="+mj-lt"/>
              </a:rPr>
              <a:t>Therefore, there is a need for a general-purpose graph representation technique that can represent graphs in streaming scenarios.</a:t>
            </a:r>
          </a:p>
        </p:txBody>
      </p:sp>
    </p:spTree>
    <p:extLst>
      <p:ext uri="{BB962C8B-B14F-4D97-AF65-F5344CB8AC3E}">
        <p14:creationId xmlns:p14="http://schemas.microsoft.com/office/powerpoint/2010/main" val="131402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" grpId="0" animBg="1"/>
      <p:bldP spid="280" grpId="0" animBg="1"/>
      <p:bldP spid="181" grpId="0"/>
      <p:bldP spid="215" grpId="0" animBg="1"/>
      <p:bldP spid="184" grpId="0"/>
      <p:bldP spid="189" grpId="0"/>
      <p:bldP spid="94" grpId="0"/>
      <p:bldP spid="95" grpId="0"/>
      <p:bldP spid="96" grpId="0"/>
      <p:bldP spid="46" grpId="0" animBg="1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9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Problem Statement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364"/>
              <p:cNvSpPr txBox="1"/>
              <p:nvPr/>
            </p:nvSpPr>
            <p:spPr>
              <a:xfrm>
                <a:off x="1228725" y="2262575"/>
                <a:ext cx="9872663" cy="2257669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800" i="1" dirty="0">
                    <a:latin typeface="+mj-lt"/>
                    <a:ea typeface="Apple Chancery" charset="0"/>
                    <a:cs typeface="Apple Chancery" charset="0"/>
                  </a:rPr>
                  <a:t>Given a graph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𝑠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800" i="1">
                            <a:latin typeface="Cambria Math" charset="0"/>
                          </a:rPr>
                          <m:t>, …,</m:t>
                        </m:r>
                      </m:e>
                    </m:d>
                  </m:oMath>
                </a14:m>
                <a:r>
                  <a:rPr lang="en-US" sz="2800" i="1" dirty="0">
                    <a:latin typeface="+mj-lt"/>
                    <a:ea typeface="Apple Chancery" charset="0"/>
                    <a:cs typeface="Apple Chancery" charset="0"/>
                  </a:rPr>
                  <a:t> our goal is to learn a graph representation function 𝑓 for each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sz="2800" i="1" dirty="0">
                    <a:latin typeface="+mj-lt"/>
                    <a:ea typeface="Apple Chancery" charset="0"/>
                    <a:cs typeface="Apple Chancery" charset="0"/>
                  </a:rPr>
                  <a:t> such that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𝑓</m:t>
                        </m:r>
                        <m: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: </m:t>
                        </m:r>
                        <m: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𝐺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𝑡</m:t>
                        </m:r>
                      </m:sub>
                    </m:sSub>
                    <m:r>
                      <a:rPr lang="is-I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ℚ</m:t>
                        </m:r>
                      </m:e>
                      <m: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sz="2800" i="1" dirty="0">
                    <a:latin typeface="+mj-lt"/>
                    <a:ea typeface="Apple Chancery" charset="0"/>
                    <a:cs typeface="Apple Chancery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charset="0"/>
                        <a:ea typeface="Apple Chancery" charset="0"/>
                        <a:cs typeface="Apple Chancery" charset="0"/>
                      </a:rPr>
                      <m:t>𝑑</m:t>
                    </m:r>
                    <m:r>
                      <a:rPr lang="en-US" sz="2800" i="1" dirty="0">
                        <a:latin typeface="Cambria Math" charset="0"/>
                        <a:ea typeface="Apple Chancery" charset="0"/>
                        <a:cs typeface="Apple Chancery" charset="0"/>
                      </a:rPr>
                      <m:t>≪</m:t>
                    </m:r>
                    <m:sSup>
                      <m:sSupPr>
                        <m:ctrlPr>
                          <a:rPr lang="en-US" sz="2800" i="1" dirty="0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|</m:t>
                        </m:r>
                      </m:e>
                      <m:sup>
                        <m:r>
                          <a:rPr lang="en-US" sz="2800" i="1" dirty="0">
                            <a:latin typeface="Cambria Math" charset="0"/>
                            <a:ea typeface="Apple Chancery" charset="0"/>
                            <a:cs typeface="Apple Chancery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i="1" dirty="0" smtClean="0">
                    <a:latin typeface="+mj-lt"/>
                    <a:ea typeface="Apple Chancery" charset="0"/>
                    <a:cs typeface="Apple Chancery" charset="0"/>
                  </a:rPr>
                  <a:t>while ensuring that the original properties of the graph is well-preserved in such a d-dimensional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8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i="1" dirty="0" smtClean="0">
                    <a:latin typeface="+mj-lt"/>
                    <a:ea typeface="Apple Chancery" charset="0"/>
                    <a:cs typeface="Apple Chancery" charset="0"/>
                  </a:rPr>
                  <a:t>.</a:t>
                </a:r>
                <a:endParaRPr lang="en-US" sz="2800" i="1" dirty="0">
                  <a:latin typeface="+mj-lt"/>
                  <a:ea typeface="Apple Chancery" charset="0"/>
                  <a:cs typeface="Apple Chancery" charset="0"/>
                </a:endParaRPr>
              </a:p>
            </p:txBody>
          </p:sp>
        </mc:Choice>
        <mc:Fallback xmlns="">
          <p:sp>
            <p:nvSpPr>
              <p:cNvPr id="140" name="TextBox 3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25" y="2262575"/>
                <a:ext cx="9872663" cy="2257669"/>
              </a:xfrm>
              <a:prstGeom prst="rect">
                <a:avLst/>
              </a:prstGeom>
              <a:blipFill rotWithShape="0">
                <a:blip r:embed="rId2"/>
                <a:stretch>
                  <a:fillRect l="-2224" t="-4852" r="-2224" b="-6469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8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495041"/>
            <a:ext cx="6157388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800" dirty="0">
                <a:ea typeface="Segoe UI" panose="020B0502040204020203" pitchFamily="34" charset="0"/>
                <a:cs typeface="Segoe UI" panose="020B0502040204020203" pitchFamily="34" charset="0"/>
              </a:rPr>
              <a:t>NAP</a:t>
            </a:r>
            <a:r>
              <a:rPr lang="en-US" sz="3600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800" dirty="0">
                <a:ea typeface="Segoe UI" panose="020B0502040204020203" pitchFamily="34" charset="0"/>
                <a:cs typeface="Segoe UI" panose="020B0502040204020203" pitchFamily="34" charset="0"/>
              </a:rPr>
              <a:t>KETCH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Oval 67"/>
          <p:cNvSpPr>
            <a:spLocks noChangeArrowheads="1"/>
          </p:cNvSpPr>
          <p:nvPr/>
        </p:nvSpPr>
        <p:spPr bwMode="auto">
          <a:xfrm>
            <a:off x="924527" y="2608432"/>
            <a:ext cx="1843828" cy="1843828"/>
          </a:xfrm>
          <a:prstGeom prst="ellipse">
            <a:avLst/>
          </a:prstGeom>
          <a:solidFill>
            <a:schemeClr val="bg2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9" name="Oval 68"/>
          <p:cNvSpPr>
            <a:spLocks noChangeArrowheads="1"/>
          </p:cNvSpPr>
          <p:nvPr/>
        </p:nvSpPr>
        <p:spPr bwMode="auto">
          <a:xfrm>
            <a:off x="1084529" y="2768434"/>
            <a:ext cx="1523825" cy="1523825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4" name="TextBox 214"/>
          <p:cNvSpPr txBox="1"/>
          <p:nvPr/>
        </p:nvSpPr>
        <p:spPr>
          <a:xfrm>
            <a:off x="1121460" y="3353820"/>
            <a:ext cx="1378977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600" b="1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NAP</a:t>
            </a:r>
            <a:r>
              <a:rPr lang="en-US" sz="2000" b="1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1600" b="1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KETCH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2674636" y="2319615"/>
            <a:ext cx="1215666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674636" y="3166307"/>
            <a:ext cx="1188250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2768355" y="4747207"/>
            <a:ext cx="1057600" cy="1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/>
          <p:cNvGrpSpPr/>
          <p:nvPr/>
        </p:nvGrpSpPr>
        <p:grpSpPr>
          <a:xfrm>
            <a:off x="3983566" y="4393830"/>
            <a:ext cx="588346" cy="586856"/>
            <a:chOff x="1844383" y="1394308"/>
            <a:chExt cx="861398" cy="859217"/>
          </a:xfrm>
        </p:grpSpPr>
        <p:sp>
          <p:nvSpPr>
            <p:cNvPr id="185" name="Oval 184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7" name="Oval 186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FEA34F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4014610" y="2872879"/>
            <a:ext cx="588346" cy="586856"/>
            <a:chOff x="1844383" y="1394308"/>
            <a:chExt cx="861398" cy="859217"/>
          </a:xfrm>
        </p:grpSpPr>
        <p:sp>
          <p:nvSpPr>
            <p:cNvPr id="177" name="Oval 176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Oval 177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46B688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4026969" y="2060983"/>
            <a:ext cx="588346" cy="586856"/>
            <a:chOff x="1844383" y="1394308"/>
            <a:chExt cx="861398" cy="859217"/>
          </a:xfrm>
        </p:grpSpPr>
        <p:sp>
          <p:nvSpPr>
            <p:cNvPr id="165" name="Oval 164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Oval 165"/>
            <p:cNvSpPr>
              <a:spLocks noChangeArrowheads="1"/>
            </p:cNvSpPr>
            <p:nvPr/>
          </p:nvSpPr>
          <p:spPr bwMode="auto">
            <a:xfrm>
              <a:off x="1923810" y="1490261"/>
              <a:ext cx="666222" cy="668402"/>
            </a:xfrm>
            <a:prstGeom prst="ellipse">
              <a:avLst/>
            </a:prstGeom>
            <a:solidFill>
              <a:srgbClr val="016AA3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364"/>
              <p:cNvSpPr txBox="1"/>
              <p:nvPr/>
            </p:nvSpPr>
            <p:spPr>
              <a:xfrm>
                <a:off x="4749897" y="2060983"/>
                <a:ext cx="6610999" cy="61555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000" dirty="0" smtClean="0">
                    <a:latin typeface="+mj-lt"/>
                  </a:rPr>
                  <a:t>Represent </a:t>
                </a:r>
                <a:r>
                  <a:rPr lang="en-US" sz="2000" dirty="0">
                    <a:latin typeface="+mj-lt"/>
                  </a:rPr>
                  <a:t>a </a:t>
                </a:r>
                <a:r>
                  <a:rPr lang="en-US" sz="2000" b="1" dirty="0">
                    <a:latin typeface="+mj-lt"/>
                  </a:rPr>
                  <a:t>snapshot</a:t>
                </a:r>
                <a:r>
                  <a:rPr lang="en-US" sz="2000" dirty="0">
                    <a:latin typeface="+mj-lt"/>
                  </a:rPr>
                  <a:t> of a graph </a:t>
                </a:r>
                <a:r>
                  <a:rPr lang="en-US" sz="2000" dirty="0" smtClean="0">
                    <a:latin typeface="+mj-lt"/>
                  </a:rPr>
                  <a:t>at </a:t>
                </a:r>
                <a:r>
                  <a:rPr lang="en-US" sz="2000" dirty="0">
                    <a:latin typeface="+mj-lt"/>
                  </a:rPr>
                  <a:t>any time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2000" dirty="0">
                    <a:latin typeface="+mj-lt"/>
                  </a:rPr>
                  <a:t>  into a </a:t>
                </a:r>
                <a:r>
                  <a:rPr lang="en-US" sz="2000" dirty="0" smtClean="0">
                    <a:latin typeface="+mj-lt"/>
                  </a:rPr>
                  <a:t>fixed-size </a:t>
                </a:r>
                <a:r>
                  <a:rPr lang="en-US" sz="2000" b="1" dirty="0" smtClean="0">
                    <a:latin typeface="+mj-lt"/>
                  </a:rPr>
                  <a:t>sketch </a:t>
                </a:r>
                <a:r>
                  <a:rPr lang="en-US" sz="2000" dirty="0" smtClean="0">
                    <a:latin typeface="+mj-lt"/>
                  </a:rPr>
                  <a:t>vector.</a:t>
                </a:r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140" name="TextBox 3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897" y="2060983"/>
                <a:ext cx="6610999" cy="615553"/>
              </a:xfrm>
              <a:prstGeom prst="rect">
                <a:avLst/>
              </a:prstGeom>
              <a:blipFill rotWithShape="0">
                <a:blip r:embed="rId3"/>
                <a:stretch>
                  <a:fillRect l="-2304" t="-12871" r="-2304" b="-24752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364"/>
          <p:cNvSpPr txBox="1"/>
          <p:nvPr/>
        </p:nvSpPr>
        <p:spPr>
          <a:xfrm>
            <a:off x="4754678" y="2973025"/>
            <a:ext cx="699039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j-lt"/>
              </a:rPr>
              <a:t>Unsupervised graph representation technique.</a:t>
            </a:r>
            <a:endParaRPr lang="en-US" sz="2000" dirty="0">
              <a:latin typeface="+mj-lt"/>
            </a:endParaRPr>
          </a:p>
        </p:txBody>
      </p:sp>
      <p:sp>
        <p:nvSpPr>
          <p:cNvPr id="100" name="TextBox 364"/>
          <p:cNvSpPr txBox="1"/>
          <p:nvPr/>
        </p:nvSpPr>
        <p:spPr>
          <a:xfrm>
            <a:off x="4775847" y="4455415"/>
            <a:ext cx="6652663" cy="123110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 smtClean="0">
                <a:latin typeface="+mj-lt"/>
              </a:rPr>
              <a:t>Graph </a:t>
            </a:r>
            <a:r>
              <a:rPr lang="en-US" sz="2000" dirty="0">
                <a:latin typeface="+mj-lt"/>
              </a:rPr>
              <a:t>representations learned by </a:t>
            </a:r>
            <a:r>
              <a:rPr lang="en-US" sz="2000" b="1" dirty="0" smtClean="0">
                <a:latin typeface="+mj-lt"/>
              </a:rPr>
              <a:t>SNAPSKETCH</a:t>
            </a:r>
            <a:r>
              <a:rPr lang="en-US" sz="2000" dirty="0" smtClean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can be used for downstream applications, such as graph </a:t>
            </a:r>
            <a:r>
              <a:rPr lang="en-US" sz="2000" dirty="0" smtClean="0">
                <a:latin typeface="+mj-lt"/>
              </a:rPr>
              <a:t>classification, anomaly </a:t>
            </a:r>
            <a:r>
              <a:rPr lang="en-US" sz="2000" dirty="0">
                <a:latin typeface="+mj-lt"/>
              </a:rPr>
              <a:t>detection, community detection, etc.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70100" y="2316170"/>
            <a:ext cx="604536" cy="292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171700" y="4386130"/>
            <a:ext cx="596655" cy="358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58048" y="3944175"/>
            <a:ext cx="1182143" cy="0"/>
          </a:xfrm>
          <a:prstGeom prst="line">
            <a:avLst/>
          </a:prstGeom>
          <a:ln w="12700"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031711" y="3633094"/>
            <a:ext cx="588346" cy="586856"/>
            <a:chOff x="1844383" y="1394308"/>
            <a:chExt cx="861398" cy="859217"/>
          </a:xfrm>
        </p:grpSpPr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1844383" y="1394308"/>
              <a:ext cx="861398" cy="859217"/>
            </a:xfrm>
            <a:prstGeom prst="ellipse">
              <a:avLst/>
            </a:prstGeom>
            <a:solidFill>
              <a:schemeClr val="bg1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1941427" y="1490261"/>
              <a:ext cx="666221" cy="668402"/>
            </a:xfrm>
            <a:prstGeom prst="ellipse">
              <a:avLst/>
            </a:prstGeom>
            <a:solidFill>
              <a:srgbClr val="AAAAAA"/>
            </a:solidFill>
            <a:ln w="14288" cap="flat">
              <a:noFill/>
              <a:prstDash val="solid"/>
              <a:miter lim="800000"/>
              <a:headEnd/>
              <a:tailEnd/>
            </a:ln>
            <a:effectLst>
              <a:outerShdw blurRad="38100" dist="25400" dir="5400000" algn="ctr" rotWithShape="0">
                <a:srgbClr val="000000">
                  <a:alpha val="2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76" name="Freeform 3886"/>
          <p:cNvSpPr>
            <a:spLocks noEditPoints="1"/>
          </p:cNvSpPr>
          <p:nvPr/>
        </p:nvSpPr>
        <p:spPr bwMode="auto">
          <a:xfrm>
            <a:off x="4201162" y="2230853"/>
            <a:ext cx="225347" cy="22793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" name="Freeform 3886"/>
          <p:cNvSpPr>
            <a:spLocks noEditPoints="1"/>
          </p:cNvSpPr>
          <p:nvPr/>
        </p:nvSpPr>
        <p:spPr bwMode="auto">
          <a:xfrm>
            <a:off x="4208469" y="3084744"/>
            <a:ext cx="225347" cy="22793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5" name="Freeform 3886"/>
          <p:cNvSpPr>
            <a:spLocks noEditPoints="1"/>
          </p:cNvSpPr>
          <p:nvPr/>
        </p:nvSpPr>
        <p:spPr bwMode="auto">
          <a:xfrm>
            <a:off x="4178040" y="4616350"/>
            <a:ext cx="225347" cy="22793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7" name="Freeform 3886"/>
          <p:cNvSpPr>
            <a:spLocks noEditPoints="1"/>
          </p:cNvSpPr>
          <p:nvPr/>
        </p:nvSpPr>
        <p:spPr bwMode="auto">
          <a:xfrm>
            <a:off x="4227912" y="3830168"/>
            <a:ext cx="225347" cy="227933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9" name="TextBox 364"/>
          <p:cNvSpPr txBox="1"/>
          <p:nvPr/>
        </p:nvSpPr>
        <p:spPr>
          <a:xfrm>
            <a:off x="4749897" y="3810855"/>
            <a:ext cx="6990394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j-lt"/>
              </a:rPr>
              <a:t>Has </a:t>
            </a:r>
            <a:r>
              <a:rPr lang="en-US" sz="2000" dirty="0">
                <a:latin typeface="+mj-lt"/>
              </a:rPr>
              <a:t>constant memory space </a:t>
            </a:r>
            <a:r>
              <a:rPr lang="en-US" sz="2000" dirty="0" smtClean="0">
                <a:latin typeface="+mj-lt"/>
              </a:rPr>
              <a:t>usage.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645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>
                <a:ea typeface="Segoe UI" panose="020B0502040204020203" pitchFamily="34" charset="0"/>
                <a:cs typeface="Segoe UI" panose="020B0502040204020203" pitchFamily="34" charset="0"/>
              </a:rPr>
              <a:t>NAP</a:t>
            </a:r>
            <a:r>
              <a:rPr lang="en-US" sz="3200" dirty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>
                <a:ea typeface="Segoe UI" panose="020B0502040204020203" pitchFamily="34" charset="0"/>
                <a:cs typeface="Segoe UI" panose="020B0502040204020203" pitchFamily="34" charset="0"/>
              </a:rPr>
              <a:t>KETCH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2246814" y="1835896"/>
            <a:ext cx="2027544" cy="2023190"/>
            <a:chOff x="1437462" y="2610442"/>
            <a:chExt cx="1834854" cy="1830914"/>
          </a:xfrm>
        </p:grpSpPr>
        <p:sp>
          <p:nvSpPr>
            <p:cNvPr id="238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739653" y="1835896"/>
            <a:ext cx="2027545" cy="2023190"/>
            <a:chOff x="1437463" y="2610443"/>
            <a:chExt cx="1834855" cy="1830914"/>
          </a:xfrm>
        </p:grpSpPr>
        <p:sp>
          <p:nvSpPr>
            <p:cNvPr id="235" name="Freeform 84"/>
            <p:cNvSpPr>
              <a:spLocks/>
            </p:cNvSpPr>
            <p:nvPr/>
          </p:nvSpPr>
          <p:spPr bwMode="auto">
            <a:xfrm>
              <a:off x="1437463" y="2610443"/>
              <a:ext cx="1834855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87"/>
            <p:cNvSpPr>
              <a:spLocks noChangeArrowheads="1"/>
            </p:cNvSpPr>
            <p:nvPr/>
          </p:nvSpPr>
          <p:spPr bwMode="auto">
            <a:xfrm>
              <a:off x="1710450" y="2882256"/>
              <a:ext cx="1288877" cy="1287287"/>
            </a:xfrm>
            <a:prstGeom prst="ellipse">
              <a:avLst/>
            </a:prstGeom>
            <a:solidFill>
              <a:srgbClr val="38906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1706723" y="4008730"/>
            <a:ext cx="3107724" cy="83099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Perform </a:t>
            </a:r>
            <a:r>
              <a:rPr lang="en-US" dirty="0" smtClean="0">
                <a:latin typeface="+mj-lt"/>
              </a:rPr>
              <a:t>a biased </a:t>
            </a:r>
            <a:r>
              <a:rPr lang="en-US" dirty="0">
                <a:latin typeface="+mj-lt"/>
              </a:rPr>
              <a:t>random walk to produce a 𝑛−shingle (like 𝑛−𝑔ram ). 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2633438" y="2586257"/>
            <a:ext cx="1234875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005F99"/>
                </a:solidFill>
                <a:latin typeface="+mj-lt"/>
              </a:rPr>
              <a:t>Random </a:t>
            </a:r>
            <a:r>
              <a:rPr lang="en-US" sz="1600" b="1" dirty="0" smtClean="0">
                <a:solidFill>
                  <a:srgbClr val="005F99"/>
                </a:solidFill>
                <a:latin typeface="+mj-lt"/>
              </a:rPr>
              <a:t>Walk</a:t>
            </a:r>
            <a:endParaRPr lang="en-US" sz="1600" b="1" dirty="0">
              <a:solidFill>
                <a:srgbClr val="005F99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129887" y="2652701"/>
            <a:ext cx="1234875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6B688"/>
                </a:solidFill>
                <a:latin typeface="+mj-lt"/>
              </a:rPr>
              <a:t>Sketching</a:t>
            </a:r>
            <a:endParaRPr lang="en-US" sz="1600" b="1" dirty="0">
              <a:solidFill>
                <a:srgbClr val="46B688"/>
              </a:solidFill>
              <a:latin typeface="+mj-lt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235265" y="3982316"/>
            <a:ext cx="3107724" cy="138499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Sketches a </a:t>
            </a:r>
            <a:r>
              <a:rPr lang="en-US" dirty="0">
                <a:latin typeface="+mj-lt"/>
              </a:rPr>
              <a:t>graph </a:t>
            </a:r>
            <a:r>
              <a:rPr lang="en-US" dirty="0" smtClean="0">
                <a:latin typeface="+mj-lt"/>
              </a:rPr>
              <a:t>into </a:t>
            </a:r>
            <a:r>
              <a:rPr lang="en-US" dirty="0">
                <a:latin typeface="+mj-lt"/>
              </a:rPr>
              <a:t>a </a:t>
            </a:r>
            <a:r>
              <a:rPr lang="en-US" dirty="0" smtClean="0">
                <a:latin typeface="+mj-lt"/>
              </a:rPr>
              <a:t>sketch vector by hashing random projection vector and a discriminative  </a:t>
            </a:r>
          </a:p>
          <a:p>
            <a:pPr algn="ctr"/>
            <a:r>
              <a:rPr lang="en-US" dirty="0" smtClean="0">
                <a:latin typeface="+mj-lt"/>
              </a:rPr>
              <a:t>𝑛</a:t>
            </a:r>
            <a:r>
              <a:rPr lang="en-US" dirty="0">
                <a:latin typeface="+mj-lt"/>
              </a:rPr>
              <a:t>−</a:t>
            </a:r>
            <a:r>
              <a:rPr lang="en-US" dirty="0" smtClean="0">
                <a:latin typeface="+mj-lt"/>
              </a:rPr>
              <a:t>shingle’s </a:t>
            </a:r>
            <a:r>
              <a:rPr lang="en-US" dirty="0">
                <a:latin typeface="+mj-lt"/>
              </a:rPr>
              <a:t>cost </a:t>
            </a:r>
            <a:r>
              <a:rPr lang="en-US" dirty="0" smtClean="0">
                <a:latin typeface="+mj-lt"/>
              </a:rPr>
              <a:t>vector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17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930876" y="767378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Preliminaries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1050101" y="5201278"/>
                <a:ext cx="10416475" cy="1225528"/>
              </a:xfrm>
              <a:prstGeom prst="rect">
                <a:avLst/>
              </a:prstGeom>
              <a:noFill/>
              <a:ln>
                <a:solidFill>
                  <a:srgbClr val="005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Sketching</a:t>
                </a:r>
              </a:p>
              <a:p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Sketching is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the data representation technique where the higher dimensional graph object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 can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be projected into a lower-dimensional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while preserving the properties of the original </a:t>
                </a:r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graph with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high probability.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01" y="5201278"/>
                <a:ext cx="10416475" cy="1225528"/>
              </a:xfrm>
              <a:prstGeom prst="rect">
                <a:avLst/>
              </a:prstGeom>
              <a:blipFill rotWithShape="0">
                <a:blip r:embed="rId3"/>
                <a:stretch>
                  <a:fillRect l="-409" t="-1970" b="-6404"/>
                </a:stretch>
              </a:blipFill>
              <a:ln>
                <a:solidFill>
                  <a:srgbClr val="005F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050101" y="3992749"/>
                <a:ext cx="10416475" cy="923330"/>
              </a:xfrm>
              <a:prstGeom prst="rect">
                <a:avLst/>
              </a:prstGeom>
              <a:noFill/>
              <a:ln>
                <a:solidFill>
                  <a:srgbClr val="005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+mj-lt"/>
                  </a:rPr>
                  <a:t>Cost Vector</a:t>
                </a:r>
                <a:endParaRPr lang="en-US" b="1" dirty="0">
                  <a:latin typeface="+mj-lt"/>
                </a:endParaRPr>
              </a:p>
              <a:p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Cost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 is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a vector of size </a:t>
                </a:r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k where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each element </a:t>
                </a:r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holds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the cost of a </a:t>
                </a:r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top k-discriminative shingle.</a:t>
                </a: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01" y="3992749"/>
                <a:ext cx="10416475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409" t="-3268" b="-9150"/>
                </a:stretch>
              </a:blipFill>
              <a:ln>
                <a:solidFill>
                  <a:srgbClr val="005F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050102" y="1329362"/>
            <a:ext cx="10416474" cy="646331"/>
          </a:xfrm>
          <a:prstGeom prst="rect">
            <a:avLst/>
          </a:prstGeom>
          <a:noFill/>
          <a:ln>
            <a:solidFill>
              <a:srgbClr val="005F99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  <a:ea typeface="Apple Chancery" charset="0"/>
                <a:cs typeface="Apple Chancery" charset="0"/>
              </a:rPr>
              <a:t>Shingle</a:t>
            </a:r>
          </a:p>
          <a:p>
            <a:r>
              <a:rPr lang="en-US" dirty="0" smtClean="0">
                <a:latin typeface="+mj-lt"/>
                <a:ea typeface="Apple Chancery" charset="0"/>
                <a:cs typeface="Apple Chancery" charset="0"/>
              </a:rPr>
              <a:t>A shingle </a:t>
            </a:r>
            <a:r>
              <a:rPr lang="en-US" dirty="0">
                <a:latin typeface="+mj-lt"/>
                <a:ea typeface="Apple Chancery" charset="0"/>
                <a:cs typeface="Apple Chancery" charset="0"/>
              </a:rPr>
              <a:t>is a contiguous sub-sequence contained in a walk </a:t>
            </a:r>
            <a:r>
              <a:rPr lang="en-US" dirty="0" smtClean="0">
                <a:latin typeface="+mj-lt"/>
                <a:ea typeface="Apple Chancery" charset="0"/>
                <a:cs typeface="Apple Chancery" charset="0"/>
              </a:rPr>
              <a:t>path.</a:t>
            </a:r>
            <a:endParaRPr lang="en-US" dirty="0">
              <a:latin typeface="+mj-lt"/>
              <a:ea typeface="Apple Chancery" charset="0"/>
              <a:cs typeface="Apple Chancery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50101" y="2159656"/>
                <a:ext cx="10416475" cy="671530"/>
              </a:xfrm>
              <a:prstGeom prst="rect">
                <a:avLst/>
              </a:prstGeom>
              <a:noFill/>
              <a:ln>
                <a:solidFill>
                  <a:srgbClr val="005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+mj-lt"/>
                    <a:ea typeface="Apple Chancery" charset="0"/>
                    <a:cs typeface="Apple Chancery" charset="0"/>
                  </a:rPr>
                  <a:t>n-Shingle</a:t>
                </a:r>
              </a:p>
              <a:p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An n-shingle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𝑆</m:t>
                    </m:r>
                    <m:r>
                      <a:rPr lang="en-US" i="1" dirty="0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(</m:t>
                    </m:r>
                    <m:r>
                      <a:rPr lang="en-US" i="1" dirty="0" err="1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𝑣</m:t>
                    </m:r>
                    <m:r>
                      <a:rPr lang="en-US" i="1" dirty="0" err="1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,</m:t>
                    </m:r>
                    <m:r>
                      <a:rPr lang="en-US" i="1" dirty="0" err="1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𝑛</m:t>
                    </m:r>
                    <m:r>
                      <a:rPr lang="en-US" i="1" dirty="0" smtClean="0">
                        <a:latin typeface="Cambria Math" charset="0"/>
                        <a:ea typeface="Apple Chancery" charset="0"/>
                        <a:cs typeface="Apple Chancery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 </a:t>
                </a:r>
                <a:r>
                  <a:rPr lang="en-US" dirty="0">
                    <a:latin typeface="+mj-lt"/>
                    <a:ea typeface="Apple Chancery" charset="0"/>
                    <a:cs typeface="Apple Chancery" charset="0"/>
                  </a:rPr>
                  <a:t>is a sub-sequences of size 𝑛 </a:t>
                </a:r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constructed from a walk path.</a:t>
                </a:r>
                <a:endParaRPr lang="en-US" dirty="0">
                  <a:latin typeface="+mj-lt"/>
                  <a:ea typeface="Apple Chancery" charset="0"/>
                  <a:cs typeface="Apple Chancery" charset="0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01" y="2159656"/>
                <a:ext cx="10416475" cy="671530"/>
              </a:xfrm>
              <a:prstGeom prst="rect">
                <a:avLst/>
              </a:prstGeom>
              <a:blipFill rotWithShape="0">
                <a:blip r:embed="rId5"/>
                <a:stretch>
                  <a:fillRect l="-409" t="-3571" b="-8929"/>
                </a:stretch>
              </a:blipFill>
              <a:ln>
                <a:solidFill>
                  <a:srgbClr val="005F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050101" y="3061219"/>
                <a:ext cx="10416475" cy="646331"/>
              </a:xfrm>
              <a:prstGeom prst="rect">
                <a:avLst/>
              </a:prstGeom>
              <a:noFill/>
              <a:ln>
                <a:solidFill>
                  <a:srgbClr val="005F99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latin typeface="+mj-lt"/>
                    <a:ea typeface="Apple Chancery" charset="0"/>
                    <a:cs typeface="Apple Chancery" charset="0"/>
                  </a:rPr>
                  <a:t>Discriminative n-Shingle</a:t>
                </a:r>
              </a:p>
              <a:p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An n-shingles with the highest frequency in a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 are called Discriminative n-shingles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 smtClean="0">
                    <a:latin typeface="+mj-lt"/>
                    <a:ea typeface="Apple Chancery" charset="0"/>
                    <a:cs typeface="Apple Chancery" charset="0"/>
                  </a:rPr>
                  <a:t>.</a:t>
                </a:r>
                <a:endParaRPr lang="en-US" dirty="0">
                  <a:latin typeface="+mj-lt"/>
                  <a:ea typeface="Apple Chancery" charset="0"/>
                  <a:cs typeface="Apple Chancery" charset="0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01" y="3061219"/>
                <a:ext cx="10416475" cy="646331"/>
              </a:xfrm>
              <a:prstGeom prst="rect">
                <a:avLst/>
              </a:prstGeom>
              <a:blipFill rotWithShape="0">
                <a:blip r:embed="rId7"/>
                <a:stretch>
                  <a:fillRect l="-409" t="-3704" b="-12963"/>
                </a:stretch>
              </a:blipFill>
              <a:ln>
                <a:solidFill>
                  <a:srgbClr val="005F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08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Random Walk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96" y="2148831"/>
            <a:ext cx="4028227" cy="2879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11"/>
              <p:cNvSpPr>
                <a:spLocks/>
              </p:cNvSpPr>
              <p:nvPr/>
            </p:nvSpPr>
            <p:spPr bwMode="auto">
              <a:xfrm>
                <a:off x="810199" y="1594919"/>
                <a:ext cx="9650537" cy="4771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285750" indent="-285750" algn="l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Each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𝑖</m:t>
                    </m:r>
                    <m:r>
                      <a:rPr lang="en-US" sz="2000" i="1" baseline="30000" dirty="0" err="1" smtClean="0">
                        <a:latin typeface="Cambria Math" charset="0"/>
                      </a:rPr>
                      <m:t>𝑡h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 </a:t>
                </a:r>
                <a:r>
                  <a:rPr lang="en-US" sz="2000" dirty="0">
                    <a:latin typeface="+mj-lt"/>
                  </a:rPr>
                  <a:t>node in the walk path (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𝑐</m:t>
                    </m:r>
                    <m:r>
                      <a:rPr lang="en-US" sz="2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+mj-lt"/>
                  </a:rPr>
                  <a:t>) are generated </a:t>
                </a:r>
                <a:r>
                  <a:rPr lang="en-US" sz="2000" dirty="0" smtClean="0">
                    <a:latin typeface="+mj-lt"/>
                  </a:rPr>
                  <a:t>using distribution given by node2vec [5]: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charset="0"/>
                                        </a:rPr>
                                        <m:t>𝑣𝑥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   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𝑣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0       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 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𝑣𝑥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= 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.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𝑣𝑥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>
                    <a:latin typeface="+mj-lt"/>
                  </a:rPr>
                  <a:t> 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𝑝𝑞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𝑝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  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1    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=1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𝑞</m:t>
                                  </m:r>
                                </m:den>
                              </m:f>
                              <m:r>
                                <a:rPr lang="en-US" sz="2000" i="1">
                                  <a:latin typeface="Cambria Math" charset="0"/>
                                </a:rPr>
                                <m:t>    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𝑡𝑥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charset="0"/>
                                </a:rPr>
                                <m:t>=2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latin typeface="+mj-lt"/>
                </a:endParaRPr>
              </a:p>
              <a:p>
                <a:pPr algn="l"/>
                <a:r>
                  <a:rPr lang="en-US" sz="2000" dirty="0" smtClean="0">
                    <a:latin typeface="+mj-lt"/>
                  </a:rPr>
                  <a:t>where</a:t>
                </a:r>
                <a:r>
                  <a:rPr lang="en-US" sz="2000" dirty="0">
                    <a:latin typeface="+mj-lt"/>
                  </a:rPr>
                  <a:t>,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2000" baseline="-25000" dirty="0">
                        <a:latin typeface="+mj-lt"/>
                      </a:rPr>
                      <m:t>vx</m:t>
                    </m:r>
                  </m:oMath>
                </a14:m>
                <a:r>
                  <a:rPr lang="en-US" sz="2000" i="1" dirty="0">
                    <a:latin typeface="+mj-lt"/>
                  </a:rPr>
                  <a:t> is the transition probability between node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𝑣</m:t>
                    </m:r>
                    <m:r>
                      <a:rPr lang="en-US" sz="2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i="1" dirty="0">
                    <a:latin typeface="+mj-lt"/>
                  </a:rPr>
                  <a:t>and node 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,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i="1" dirty="0">
                    <a:latin typeface="+mj-lt"/>
                  </a:rPr>
                  <a:t>is the normalizing constant.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2000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𝑣𝑥</m:t>
                    </m:r>
                  </m:oMath>
                </a14:m>
                <a:r>
                  <a:rPr lang="en-US" sz="2000" dirty="0">
                    <a:latin typeface="+mj-lt"/>
                  </a:rPr>
                  <a:t> is the weight of the edge </a:t>
                </a:r>
                <a14:m>
                  <m:oMath xmlns:m="http://schemas.openxmlformats.org/officeDocument/2006/math">
                    <m:r>
                      <a:rPr lang="mr-IN" sz="2000" i="1" dirty="0">
                        <a:latin typeface="Cambria Math" charset="0"/>
                      </a:rPr>
                      <m:t>(</m:t>
                    </m:r>
                    <m:r>
                      <a:rPr lang="mr-IN" sz="2000" i="1" dirty="0" err="1">
                        <a:latin typeface="Cambria Math" charset="0"/>
                      </a:rPr>
                      <m:t>𝑣</m:t>
                    </m:r>
                    <m:r>
                      <a:rPr lang="en-US" sz="2000" i="1" dirty="0">
                        <a:latin typeface="Cambria Math" charset="0"/>
                      </a:rPr>
                      <m:t>,</m:t>
                    </m:r>
                    <m:r>
                      <a:rPr lang="mr-IN" sz="2000" i="1" dirty="0">
                        <a:latin typeface="Cambria Math" charset="0"/>
                      </a:rPr>
                      <m:t> </m:t>
                    </m:r>
                    <m:r>
                      <a:rPr lang="mr-IN" sz="2000" i="1" dirty="0" err="1">
                        <a:latin typeface="Cambria Math" charset="0"/>
                      </a:rPr>
                      <m:t>𝑥</m:t>
                    </m:r>
                    <m:r>
                      <a:rPr lang="mr-IN" sz="20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sz="2000" i="1" dirty="0">
                  <a:latin typeface="+mj-lt"/>
                </a:endParaRPr>
              </a:p>
              <a:p>
                <a:pPr marL="571500" indent="-571500" algn="l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45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0199" y="1594919"/>
                <a:ext cx="9650537" cy="4771659"/>
              </a:xfrm>
              <a:prstGeom prst="rect">
                <a:avLst/>
              </a:prstGeom>
              <a:blipFill rotWithShape="0">
                <a:blip r:embed="rId4"/>
                <a:stretch>
                  <a:fillRect l="-1642" t="-8824" r="-1958" b="-39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/>
          <p:cNvCxnSpPr/>
          <p:nvPr/>
        </p:nvCxnSpPr>
        <p:spPr>
          <a:xfrm flipV="1">
            <a:off x="8674770" y="3765887"/>
            <a:ext cx="962523" cy="613612"/>
          </a:xfrm>
          <a:prstGeom prst="curvedConnector3">
            <a:avLst>
              <a:gd name="adj1" fmla="val -37500"/>
            </a:avLst>
          </a:prstGeom>
          <a:ln w="1905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207739" y="3082855"/>
            <a:ext cx="347021" cy="48433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0015132" y="2815392"/>
            <a:ext cx="620782" cy="661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015132" y="4005629"/>
            <a:ext cx="967561" cy="4701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810352" y="496005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[5]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914638" y="772281"/>
            <a:ext cx="7665615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1749139" y="2670916"/>
            <a:ext cx="8727290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8682569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3381988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16447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5150325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1064746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09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016AA3"/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2790141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3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451397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6324600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7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809072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54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9856844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6" name="TextBox 395"/>
          <p:cNvSpPr txBox="1"/>
          <p:nvPr/>
        </p:nvSpPr>
        <p:spPr>
          <a:xfrm>
            <a:off x="1007856" y="4291505"/>
            <a:ext cx="1383038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Graph Mining Overview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728626" y="4291505"/>
            <a:ext cx="138303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Challenges</a:t>
            </a:r>
          </a:p>
          <a:p>
            <a:pPr algn="ctr"/>
            <a:r>
              <a:rPr lang="en-US" sz="1600" dirty="0" smtClean="0">
                <a:latin typeface="+mj-lt"/>
              </a:rPr>
              <a:t>&amp; </a:t>
            </a:r>
          </a:p>
          <a:p>
            <a:pPr algn="ctr"/>
            <a:r>
              <a:rPr lang="en-US" sz="1600" dirty="0" smtClean="0">
                <a:latin typeface="+mj-lt"/>
              </a:rPr>
              <a:t>Motivation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4462414" y="4291505"/>
            <a:ext cx="1513631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+mj-lt"/>
              </a:rPr>
              <a:t>Graph Representation</a:t>
            </a:r>
            <a:endParaRPr lang="en-US" sz="1200" dirty="0">
              <a:latin typeface="+mj-lt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5647931" y="4291505"/>
            <a:ext cx="26403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Concept Drift</a:t>
            </a:r>
          </a:p>
          <a:p>
            <a:pPr algn="ctr"/>
            <a:r>
              <a:rPr lang="en-US" sz="1600" dirty="0" smtClean="0">
                <a:latin typeface="+mj-lt"/>
              </a:rPr>
              <a:t>Detection</a:t>
            </a:r>
            <a:endParaRPr lang="en-US" sz="1600" dirty="0">
              <a:latin typeface="+mj-lt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8033833" y="4291505"/>
            <a:ext cx="1546419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Graph Stream</a:t>
            </a:r>
          </a:p>
          <a:p>
            <a:pPr algn="ctr"/>
            <a:r>
              <a:rPr lang="en-US" sz="1600" dirty="0" smtClean="0">
                <a:latin typeface="+mj-lt"/>
              </a:rPr>
              <a:t>Classification</a:t>
            </a:r>
            <a:endParaRPr lang="en-US" sz="1600" dirty="0">
              <a:latin typeface="+mj-lt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9799956" y="4291505"/>
            <a:ext cx="1383038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Conclusion</a:t>
            </a:r>
            <a:endParaRPr lang="en-US" sz="1600" dirty="0">
              <a:latin typeface="+mj-lt"/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5061646" y="42534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Left Brace 1"/>
          <p:cNvSpPr/>
          <p:nvPr/>
        </p:nvSpPr>
        <p:spPr>
          <a:xfrm rot="16200000">
            <a:off x="6737551" y="2317263"/>
            <a:ext cx="473588" cy="5130856"/>
          </a:xfrm>
          <a:prstGeom prst="leftBrace">
            <a:avLst>
              <a:gd name="adj1" fmla="val 8333"/>
              <a:gd name="adj2" fmla="val 50434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245357" y="5186541"/>
            <a:ext cx="1513631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+mj-lt"/>
              </a:rPr>
              <a:t>C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ontributions</a:t>
            </a:r>
            <a:endParaRPr lang="en-US" sz="12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06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729212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Hashing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1433704" y="1777482"/>
                <a:ext cx="10288903" cy="419653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200" dirty="0" smtClean="0">
                    <a:latin typeface="+mj-lt"/>
                  </a:rPr>
                  <a:t>Simplified hashing </a:t>
                </a:r>
                <a:r>
                  <a:rPr lang="en-US" sz="2200" dirty="0">
                    <a:latin typeface="+mj-lt"/>
                  </a:rPr>
                  <a:t>technique </a:t>
                </a:r>
                <a:r>
                  <a:rPr lang="en-US" sz="2200" dirty="0" smtClean="0">
                    <a:latin typeface="+mj-lt"/>
                  </a:rPr>
                  <a:t>to composes </a:t>
                </a:r>
                <a:r>
                  <a:rPr lang="en-US" sz="2200" dirty="0">
                    <a:latin typeface="+mj-lt"/>
                  </a:rPr>
                  <a:t>a fixed-size graph sketch by hashing the top </a:t>
                </a:r>
                <a:r>
                  <a:rPr lang="en-US" sz="2200" dirty="0" smtClean="0">
                    <a:latin typeface="+mj-lt"/>
                  </a:rPr>
                  <a:t>k discriminative n-shingles </a:t>
                </a:r>
                <a:r>
                  <a:rPr lang="en-US" sz="2200" dirty="0">
                    <a:latin typeface="+mj-lt"/>
                  </a:rPr>
                  <a:t>(instead of all shingles present in the graph</a:t>
                </a:r>
                <a:r>
                  <a:rPr lang="en-US" sz="2200" dirty="0" smtClean="0">
                    <a:latin typeface="+mj-lt"/>
                  </a:rPr>
                  <a:t>).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2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200" dirty="0">
                    <a:latin typeface="+mj-lt"/>
                  </a:rPr>
                  <a:t>Hashing </a:t>
                </a:r>
                <a:r>
                  <a:rPr lang="en-US" sz="2200" dirty="0" smtClean="0">
                    <a:latin typeface="+mj-lt"/>
                  </a:rPr>
                  <a:t>function </a:t>
                </a:r>
                <a:r>
                  <a:rPr lang="en-US" sz="2200" dirty="0">
                    <a:latin typeface="+mj-lt"/>
                  </a:rPr>
                  <a:t>𝑓, </a:t>
                </a:r>
                <a:r>
                  <a:rPr lang="en-US" sz="2200" dirty="0" err="1">
                    <a:latin typeface="+mj-lt"/>
                  </a:rPr>
                  <a:t>i.e</a:t>
                </a:r>
                <a:r>
                  <a:rPr lang="en-US" sz="22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charset="0"/>
                      </a:rPr>
                      <m:t>𝒇</m:t>
                    </m:r>
                    <m:r>
                      <a:rPr lang="en-US" sz="2200" i="1" dirty="0" smtClean="0">
                        <a:latin typeface="Cambria Math" charset="0"/>
                      </a:rPr>
                      <m:t>: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sub>
                    </m:sSub>
                    <m:r>
                      <a:rPr lang="en-US" sz="2200" i="1" dirty="0" smtClean="0">
                        <a:latin typeface="Cambria Math" charset="0"/>
                      </a:rPr>
                      <m:t>→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200" dirty="0" smtClean="0">
                    <a:latin typeface="+mj-lt"/>
                  </a:rPr>
                  <a:t>converts graphs into </a:t>
                </a:r>
                <a:r>
                  <a:rPr lang="en-US" sz="2200" dirty="0">
                    <a:latin typeface="+mj-lt"/>
                  </a:rPr>
                  <a:t>a </a:t>
                </a:r>
                <a:r>
                  <a:rPr lang="en-US" sz="2200" dirty="0" smtClean="0">
                    <a:latin typeface="+mj-lt"/>
                  </a:rPr>
                  <a:t>sketch </a:t>
                </a:r>
                <a:r>
                  <a:rPr lang="en-US" sz="2200" dirty="0">
                    <a:latin typeface="+mj-lt"/>
                  </a:rPr>
                  <a:t>(or signature) using top k discriminative </a:t>
                </a:r>
                <a:r>
                  <a:rPr lang="en-US" sz="2200" dirty="0" smtClean="0">
                    <a:latin typeface="+mj-lt"/>
                  </a:rPr>
                  <a:t>n-shingles.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200" b="1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200" dirty="0" smtClean="0">
                    <a:latin typeface="+mj-lt"/>
                  </a:rPr>
                  <a:t>Sketch </a:t>
                </a:r>
                <a:r>
                  <a:rPr lang="en-US" sz="2200" dirty="0">
                    <a:latin typeface="+mj-lt"/>
                  </a:rPr>
                  <a:t>(or </a:t>
                </a:r>
                <a:r>
                  <a:rPr lang="en-US" sz="2200" dirty="0" smtClean="0">
                    <a:latin typeface="+mj-lt"/>
                  </a:rPr>
                  <a:t>signature)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200" dirty="0" smtClean="0">
                    <a:latin typeface="+mj-lt"/>
                  </a:rPr>
                  <a:t> is </a:t>
                </a:r>
                <a:r>
                  <a:rPr lang="en-US" sz="2200" dirty="0">
                    <a:latin typeface="+mj-lt"/>
                  </a:rPr>
                  <a:t>small enough to fit in the memory.    </a:t>
                </a:r>
                <a:endParaRPr lang="en-US" sz="22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2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200" dirty="0" smtClean="0">
                    <a:latin typeface="+mj-lt"/>
                  </a:rPr>
                  <a:t>If </a:t>
                </a:r>
                <a:r>
                  <a:rPr lang="en-US" sz="2200" b="1" i="1" dirty="0" smtClean="0">
                    <a:latin typeface="+mj-lt"/>
                  </a:rPr>
                  <a:t>similarity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200" b="1" i="1" dirty="0" smtClean="0">
                    <a:latin typeface="+mj-lt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  <m:r>
                          <a:rPr lang="en-US" sz="2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</m:sSub>
                    <m:r>
                      <a:rPr lang="en-US" sz="22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b="1" i="1" dirty="0">
                    <a:latin typeface="+mj-lt"/>
                  </a:rPr>
                  <a:t> </a:t>
                </a:r>
                <a:r>
                  <a:rPr lang="en-US" sz="2200" dirty="0">
                    <a:latin typeface="+mj-lt"/>
                  </a:rPr>
                  <a:t>is high then </a:t>
                </a:r>
                <a:r>
                  <a:rPr lang="en-US" sz="2200" dirty="0" smtClean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charset="0"/>
                      </a:rPr>
                      <m:t>𝑷</m:t>
                    </m:r>
                    <m:r>
                      <a:rPr lang="en-US" sz="2200" b="1" i="1" dirty="0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lang="en-US" sz="2200" b="1" i="1" smtClean="0">
                        <a:latin typeface="Cambria Math" charset="0"/>
                      </a:rPr>
                      <m:t>==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𝒕</m:t>
                            </m:r>
                            <m:r>
                              <a:rPr lang="en-US" sz="2200" b="1" i="1" smtClean="0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sub>
                    </m:sSub>
                    <m:r>
                      <a:rPr lang="en-US" sz="2200" b="1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dirty="0" smtClean="0">
                    <a:latin typeface="+mj-lt"/>
                  </a:rPr>
                  <a:t> </a:t>
                </a:r>
                <a:r>
                  <a:rPr lang="en-US" sz="2200" dirty="0">
                    <a:latin typeface="+mj-lt"/>
                  </a:rPr>
                  <a:t>is high. </a:t>
                </a:r>
                <a:endParaRPr lang="en-US" sz="22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2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200" dirty="0" smtClean="0">
                    <a:latin typeface="+mj-lt"/>
                  </a:rPr>
                  <a:t>If </a:t>
                </a:r>
                <a:r>
                  <a:rPr lang="en-US" sz="2200" b="1" dirty="0">
                    <a:latin typeface="+mj-lt"/>
                  </a:rPr>
                  <a:t>similarity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200" b="1" i="1" dirty="0"/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e>
                      <m:sub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′</m:t>
                        </m:r>
                      </m:sub>
                    </m:sSub>
                    <m:r>
                      <a:rPr lang="en-US" sz="2200" b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200" b="1" dirty="0">
                    <a:latin typeface="+mj-lt"/>
                  </a:rPr>
                  <a:t> </a:t>
                </a:r>
                <a:r>
                  <a:rPr lang="en-US" sz="2200" dirty="0" smtClean="0">
                    <a:latin typeface="+mj-lt"/>
                  </a:rPr>
                  <a:t>is </a:t>
                </a:r>
                <a:r>
                  <a:rPr lang="en-US" sz="2200" dirty="0">
                    <a:latin typeface="+mj-lt"/>
                  </a:rPr>
                  <a:t>low then </a:t>
                </a:r>
                <a:r>
                  <a:rPr lang="en-US" sz="2200" dirty="0" smtClean="0">
                    <a:latin typeface="+mj-lt"/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200" b="1" i="1" dirty="0">
                        <a:latin typeface="Cambria Math" charset="0"/>
                      </a:rPr>
                      <m:t>𝑷</m:t>
                    </m:r>
                    <m:r>
                      <a:rPr lang="en-US" sz="2200" b="1" i="1" dirty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  <m:r>
                      <a:rPr lang="en-US" sz="2200" b="1" i="1">
                        <a:latin typeface="Cambria Math" charset="0"/>
                      </a:rPr>
                      <m:t>==</m:t>
                    </m:r>
                    <m:sSub>
                      <m:sSubPr>
                        <m:ctrlP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2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2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latin typeface="Cambria Math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200" b="1" i="1">
                                <a:latin typeface="Cambria Math" charset="0"/>
                              </a:rPr>
                              <m:t>𝒕</m:t>
                            </m:r>
                            <m:r>
                              <a:rPr lang="en-US" sz="2200" b="1" i="1">
                                <a:latin typeface="Cambria Math" charset="0"/>
                              </a:rPr>
                              <m:t>′</m:t>
                            </m:r>
                          </m:sub>
                        </m:sSub>
                      </m:sub>
                    </m:sSub>
                    <m:r>
                      <a:rPr lang="en-US" sz="2200" b="1" i="1" dirty="0">
                        <a:latin typeface="Cambria Math" charset="0"/>
                      </a:rPr>
                      <m:t>)</m:t>
                    </m:r>
                    <m:r>
                      <a:rPr lang="en-US" sz="22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200" dirty="0">
                    <a:latin typeface="+mj-lt"/>
                  </a:rPr>
                  <a:t>is low.</a:t>
                </a:r>
                <a:endParaRPr lang="en-US" sz="22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04" y="1777482"/>
                <a:ext cx="10288903" cy="4196533"/>
              </a:xfrm>
              <a:prstGeom prst="rect">
                <a:avLst/>
              </a:prstGeom>
              <a:blipFill rotWithShape="0">
                <a:blip r:embed="rId3"/>
                <a:stretch>
                  <a:fillRect l="-1540" t="-2180" r="-1659" b="-12500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1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729212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Hashing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969264" y="1576196"/>
                <a:ext cx="10405391" cy="4713598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The top k </a:t>
                </a:r>
                <a:r>
                  <a:rPr lang="en-US" sz="2000" dirty="0">
                    <a:latin typeface="+mj-lt"/>
                  </a:rPr>
                  <a:t>discriminative shingles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b="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>
                            <a:latin typeface="Cambria Math" charset="0"/>
                          </a:rPr>
                          <m:t>𝑡</m:t>
                        </m:r>
                      </m:sub>
                      <m:sup>
                        <m:r>
                          <a:rPr lang="en-US" sz="2000" b="0" i="1">
                            <a:latin typeface="Cambria Math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2000" dirty="0" smtClean="0">
                    <a:latin typeface="+mj-lt"/>
                  </a:rPr>
                  <a:t> are instantiated </a:t>
                </a:r>
                <a:r>
                  <a:rPr lang="en-US" sz="2000" dirty="0">
                    <a:latin typeface="+mj-lt"/>
                  </a:rPr>
                  <a:t>with a </a:t>
                </a:r>
                <a:r>
                  <a:rPr lang="en-US" sz="2000" dirty="0" smtClean="0">
                    <a:latin typeface="+mj-lt"/>
                  </a:rPr>
                  <a:t>d-dimensional </a:t>
                </a:r>
                <a:r>
                  <a:rPr lang="en-US" sz="2000" dirty="0">
                    <a:latin typeface="+mj-lt"/>
                  </a:rPr>
                  <a:t>projection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𝑑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={1, 0}</m:t>
                    </m:r>
                    <m:r>
                      <a:rPr lang="en-US" sz="2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such </a:t>
                </a:r>
                <a:r>
                  <a:rPr lang="en-US" sz="2000" dirty="0">
                    <a:latin typeface="+mj-lt"/>
                  </a:rPr>
                  <a:t>that</a:t>
                </a:r>
                <a:r>
                  <a:rPr lang="en-US" sz="2000" dirty="0" smtClean="0">
                    <a:latin typeface="+mj-lt"/>
                  </a:rPr>
                  <a:t>:</a:t>
                </a:r>
              </a:p>
              <a:p>
                <a:pPr algn="just"/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1,…,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𝑑</m:t>
                              </m:r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1       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𝑟𝑎𝑛𝑑𝑜𝑚𝑙𝑦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𝑐h𝑜𝑜𝑠𝑒𝑛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𝑤𝑖𝑡h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𝑝𝑟𝑜𝑏𝑎𝑏𝑖𝑙𝑖𝑡𝑦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0              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𝑟𝑎𝑛𝑑𝑜𝑚𝑙𝑦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𝑐h𝑜𝑠𝑒𝑛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𝑤𝑖𝑡h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𝑝𝑟𝑜𝑏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1−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is sketched into d-dimensional sketch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such that:</a:t>
                </a:r>
              </a:p>
              <a:p>
                <a:pPr algn="ctr"/>
                <a:endParaRPr lang="en-US" sz="2000" b="1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𝒗</m:t>
                        </m:r>
                      </m:e>
                      <m:sub>
                        <m:sSub>
                          <m:sSubPr>
                            <m:ctrlPr>
                              <a:rPr lang="en-US" sz="20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000" b="1" i="1">
                                <a:latin typeface="Cambria Math" charset="0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000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000" i="1" dirty="0" smtClean="0">
                  <a:latin typeface="Cambria Math" charset="0"/>
                </a:endParaRPr>
              </a:p>
              <a:p>
                <a:pPr marL="285750" indent="-28575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is the cost vector that holds the cost of k-discriminative shingles such that:</a:t>
                </a:r>
              </a:p>
              <a:p>
                <a:pPr algn="ctr"/>
                <a:endParaRPr lang="en-US" sz="2000" i="1" dirty="0" smtClean="0">
                  <a:latin typeface="Cambria Math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dirty="0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dirty="0" smtClean="0">
                        <a:latin typeface="Cambria Math" charset="0"/>
                      </a:rPr>
                      <m:t>=[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, …, 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 smtClean="0">
                  <a:latin typeface="+mj-lt"/>
                </a:endParaRPr>
              </a:p>
              <a:p>
                <a:r>
                  <a:rPr lang="en-US" sz="2000" dirty="0" smtClean="0">
                    <a:latin typeface="+mj-lt"/>
                  </a:rPr>
                  <a:t>	</a:t>
                </a:r>
              </a:p>
              <a:p>
                <a:r>
                  <a:rPr lang="en-US" sz="2000" dirty="0">
                    <a:latin typeface="+mj-lt"/>
                  </a:rPr>
                  <a:t>	</a:t>
                </a:r>
                <a:r>
                  <a:rPr lang="en-US" sz="2000" dirty="0" smtClean="0">
                    <a:latin typeface="+mj-lt"/>
                  </a:rPr>
                  <a:t>where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is the sum of edge weight in the shingle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/>
                  <a:t>is the frequency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i="1" dirty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. </a:t>
                </a:r>
                <a:endParaRPr lang="en-US" sz="2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64" y="1576196"/>
                <a:ext cx="10405391" cy="4713598"/>
              </a:xfrm>
              <a:prstGeom prst="rect">
                <a:avLst/>
              </a:prstGeom>
              <a:blipFill rotWithShape="0">
                <a:blip r:embed="rId3"/>
                <a:stretch>
                  <a:fillRect l="-1406" t="-2587" r="-1465" b="-1811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5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930876" y="767379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 smtClean="0">
                <a:ea typeface="Segoe UI" panose="020B0502040204020203" pitchFamily="34" charset="0"/>
                <a:cs typeface="Segoe UI" panose="020B0502040204020203" pitchFamily="34" charset="0"/>
              </a:rPr>
              <a:t>NAP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 smtClean="0">
                <a:ea typeface="Segoe UI" panose="020B0502040204020203" pitchFamily="34" charset="0"/>
                <a:cs typeface="Segoe UI" panose="020B0502040204020203" pitchFamily="34" charset="0"/>
              </a:rPr>
              <a:t>KETCH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Framework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</a:endParaRPr>
            </a:p>
          </p:txBody>
        </p:sp>
      </p:grp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56025"/>
              </p:ext>
            </p:extLst>
          </p:nvPr>
        </p:nvGraphicFramePr>
        <p:xfrm>
          <a:off x="6083673" y="2558344"/>
          <a:ext cx="803216" cy="975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804"/>
                <a:gridCol w="200804"/>
                <a:gridCol w="194735"/>
                <a:gridCol w="206873"/>
              </a:tblGrid>
              <a:tr h="1522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2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2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229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373958" y="2080616"/>
            <a:ext cx="178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400" b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= [1  </a:t>
            </a:r>
            <a:r>
              <a:rPr lang="mr-IN" sz="1400" b="1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    d]</a:t>
            </a:r>
            <a:endParaRPr lang="en-US" sz="1400" b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11601"/>
              </p:ext>
            </p:extLst>
          </p:nvPr>
        </p:nvGraphicFramePr>
        <p:xfrm>
          <a:off x="3437691" y="2632256"/>
          <a:ext cx="509032" cy="9776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9032"/>
              </a:tblGrid>
              <a:tr h="2444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4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515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4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123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4441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543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1805859" y="3771184"/>
            <a:ext cx="1964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.   .   .              .   </a:t>
            </a:r>
            <a:r>
              <a:rPr lang="en-US" sz="1400" b="1" dirty="0"/>
              <a:t>.   </a:t>
            </a:r>
            <a:r>
              <a:rPr lang="en-US" sz="1400" b="1" dirty="0" smtClean="0"/>
              <a:t>.</a:t>
            </a:r>
            <a:endParaRPr lang="en-US" sz="1400" b="1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75971"/>
              </p:ext>
            </p:extLst>
          </p:nvPr>
        </p:nvGraphicFramePr>
        <p:xfrm>
          <a:off x="3437691" y="4538742"/>
          <a:ext cx="515154" cy="1114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154"/>
              </a:tblGrid>
              <a:tr h="2787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123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87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515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87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145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78728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543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9451786"/>
                  </p:ext>
                </p:extLst>
              </p:nvPr>
            </p:nvGraphicFramePr>
            <p:xfrm>
              <a:off x="4281589" y="2651624"/>
              <a:ext cx="1289478" cy="243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3211"/>
                    <a:gridCol w="264975"/>
                    <a:gridCol w="183764"/>
                    <a:gridCol w="183764"/>
                    <a:gridCol w="183764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𝒄</m:t>
                              </m:r>
                              <m:r>
                                <a:rPr lang="en-US" sz="1600" b="1" i="1" baseline="-2500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𝟏</m:t>
                              </m:r>
                            </m:oMath>
                          </a14:m>
                          <a:r>
                            <a:rPr lang="en-US" sz="1600" b="1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=</a:t>
                          </a:r>
                          <a:endParaRPr lang="en-US" sz="1600" b="1" baseline="-250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5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Table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9451786"/>
                  </p:ext>
                </p:extLst>
              </p:nvPr>
            </p:nvGraphicFramePr>
            <p:xfrm>
              <a:off x="4281589" y="2651624"/>
              <a:ext cx="1289478" cy="243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3211"/>
                    <a:gridCol w="264975"/>
                    <a:gridCol w="183764"/>
                    <a:gridCol w="183764"/>
                    <a:gridCol w="183764"/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"/>
                          <a:stretch>
                            <a:fillRect t="-24390" r="-173077" b="-4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5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3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342470"/>
                  </p:ext>
                </p:extLst>
              </p:nvPr>
            </p:nvGraphicFramePr>
            <p:xfrm>
              <a:off x="4279539" y="5215463"/>
              <a:ext cx="1299080" cy="243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736"/>
                    <a:gridCol w="266948"/>
                    <a:gridCol w="185132"/>
                    <a:gridCol w="185132"/>
                    <a:gridCol w="185132"/>
                  </a:tblGrid>
                  <a:tr h="1461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𝒄</m:t>
                              </m:r>
                              <m:r>
                                <a:rPr lang="en-US" sz="1600" b="1" i="1" baseline="-25000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𝟒</m:t>
                              </m:r>
                            </m:oMath>
                          </a14:m>
                          <a:r>
                            <a:rPr lang="en-US" sz="1600" b="1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 =</a:t>
                          </a:r>
                          <a:endParaRPr lang="en-US" sz="1600" b="1" baseline="-250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6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4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Table 3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7342470"/>
                  </p:ext>
                </p:extLst>
              </p:nvPr>
            </p:nvGraphicFramePr>
            <p:xfrm>
              <a:off x="4279539" y="5215463"/>
              <a:ext cx="1299080" cy="243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736"/>
                    <a:gridCol w="266948"/>
                    <a:gridCol w="185132"/>
                    <a:gridCol w="185132"/>
                    <a:gridCol w="185132"/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4390" r="-172152" b="-4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6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4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6798920"/>
              </p:ext>
            </p:extLst>
          </p:nvPr>
        </p:nvGraphicFramePr>
        <p:xfrm>
          <a:off x="6081014" y="4347590"/>
          <a:ext cx="785632" cy="12080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6408"/>
                <a:gridCol w="196408"/>
                <a:gridCol w="196408"/>
                <a:gridCol w="196408"/>
              </a:tblGrid>
              <a:tr h="3020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0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0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20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5385672" y="5577721"/>
            <a:ext cx="177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err="1" smtClean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sz="1400" b="1" baseline="-25000" dirty="0" err="1" smtClean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= [1  </a:t>
            </a:r>
            <a:r>
              <a:rPr lang="mr-IN" sz="1400" b="1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1400" b="1" dirty="0" smtClean="0">
                <a:latin typeface="Times New Roman" charset="0"/>
                <a:ea typeface="Times New Roman" charset="0"/>
                <a:cs typeface="Times New Roman" charset="0"/>
              </a:rPr>
              <a:t>   d]</a:t>
            </a:r>
            <a:endParaRPr lang="en-US" sz="1400" b="1" baseline="-25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5" name="Elbow Connector 34"/>
          <p:cNvCxnSpPr>
            <a:stCxn id="25" idx="1"/>
          </p:cNvCxnSpPr>
          <p:nvPr/>
        </p:nvCxnSpPr>
        <p:spPr>
          <a:xfrm rot="10800000" flipV="1">
            <a:off x="5480515" y="3046024"/>
            <a:ext cx="603159" cy="70412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3" idx="1"/>
          </p:cNvCxnSpPr>
          <p:nvPr/>
        </p:nvCxnSpPr>
        <p:spPr>
          <a:xfrm rot="10800000">
            <a:off x="5480516" y="4129796"/>
            <a:ext cx="600499" cy="82183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342994"/>
                  </p:ext>
                </p:extLst>
              </p:nvPr>
            </p:nvGraphicFramePr>
            <p:xfrm>
              <a:off x="7291314" y="3178280"/>
              <a:ext cx="1244822" cy="2647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6823"/>
                    <a:gridCol w="227463"/>
                    <a:gridCol w="205736"/>
                    <a:gridCol w="177400"/>
                    <a:gridCol w="177400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600" b="1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=</a:t>
                          </a:r>
                          <a:endParaRPr lang="en-US" sz="1600" b="1" baseline="-250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5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5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0342994"/>
                  </p:ext>
                </p:extLst>
              </p:nvPr>
            </p:nvGraphicFramePr>
            <p:xfrm>
              <a:off x="7291314" y="3178280"/>
              <a:ext cx="1244822" cy="2647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6823"/>
                    <a:gridCol w="227463"/>
                    <a:gridCol w="205736"/>
                    <a:gridCol w="177400"/>
                    <a:gridCol w="177400"/>
                  </a:tblGrid>
                  <a:tr h="264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t="-22727" r="-174667" b="-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2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5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5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252819"/>
                  </p:ext>
                </p:extLst>
              </p:nvPr>
            </p:nvGraphicFramePr>
            <p:xfrm>
              <a:off x="7302178" y="4330744"/>
              <a:ext cx="1223093" cy="2647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8850"/>
                    <a:gridCol w="251334"/>
                    <a:gridCol w="174303"/>
                    <a:gridCol w="174303"/>
                    <a:gridCol w="174303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charset="0"/>
                                    </a:rPr>
                                    <m:t>𝑣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sub>
                              </m:sSub>
                            </m:oMath>
                          </a14:m>
                          <a:r>
                            <a:rPr lang="en-US" sz="1600" b="1" baseline="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=</a:t>
                          </a:r>
                          <a:endParaRPr lang="en-US" sz="1600" b="1" baseline="-250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6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6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252819"/>
                  </p:ext>
                </p:extLst>
              </p:nvPr>
            </p:nvGraphicFramePr>
            <p:xfrm>
              <a:off x="7302178" y="4330744"/>
              <a:ext cx="1223093" cy="2647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48850"/>
                    <a:gridCol w="251334"/>
                    <a:gridCol w="174303"/>
                    <a:gridCol w="174303"/>
                    <a:gridCol w="174303"/>
                  </a:tblGrid>
                  <a:tr h="2647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>
                        <a:lnL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t="-22727" r="-174324" b="-38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6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1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6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0</a:t>
                          </a:r>
                          <a:endParaRPr lang="en-US" sz="1600" b="1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0" marR="0" marT="0" marB="0">
                        <a:lnL>
                          <a:noFill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41" name="Elbow Connector 40"/>
          <p:cNvCxnSpPr/>
          <p:nvPr/>
        </p:nvCxnSpPr>
        <p:spPr>
          <a:xfrm rot="5400000">
            <a:off x="4720483" y="3332272"/>
            <a:ext cx="797765" cy="144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091" y="2701234"/>
            <a:ext cx="2690193" cy="2488059"/>
          </a:xfrm>
          <a:prstGeom prst="rect">
            <a:avLst/>
          </a:prstGeom>
        </p:spPr>
      </p:pic>
      <p:cxnSp>
        <p:nvCxnSpPr>
          <p:cNvPr id="43" name="Elbow Connector 42"/>
          <p:cNvCxnSpPr/>
          <p:nvPr/>
        </p:nvCxnSpPr>
        <p:spPr>
          <a:xfrm rot="5400000" flipH="1" flipV="1">
            <a:off x="4592720" y="4667975"/>
            <a:ext cx="1092716" cy="22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136755" y="3812820"/>
                <a:ext cx="1843959" cy="2347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charset="0"/>
                            </a:rPr>
                            <m:t>𝒗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r>
                        <a:rPr lang="mr-IN" sz="1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𝒄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𝒕</m:t>
                          </m:r>
                        </m:sub>
                      </m:sSub>
                      <m:r>
                        <a:rPr lang="en-US" sz="1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b>
                        <m:sSubPr>
                          <m:ctrlPr>
                            <a:rPr lang="en-US" sz="1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𝒉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𝒅</m:t>
                          </m:r>
                        </m:sub>
                      </m:sSub>
                    </m:oMath>
                  </m:oMathPara>
                </a14:m>
                <a:endParaRPr lang="en-US" sz="1400" b="1" baseline="-25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6755" y="3812820"/>
                <a:ext cx="1843959" cy="234744"/>
              </a:xfrm>
              <a:prstGeom prst="rect">
                <a:avLst/>
              </a:prstGeom>
              <a:blipFill rotWithShape="0"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/>
          <p:nvPr/>
        </p:nvCxnSpPr>
        <p:spPr>
          <a:xfrm>
            <a:off x="8161955" y="3934995"/>
            <a:ext cx="640026" cy="10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018772" y="3945618"/>
            <a:ext cx="914314" cy="27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3" y="3343058"/>
            <a:ext cx="802966" cy="67543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766" y="2422189"/>
            <a:ext cx="1666778" cy="126709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03" y="4493664"/>
            <a:ext cx="993101" cy="72179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72" y="4535878"/>
            <a:ext cx="1835869" cy="1247027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V="1">
            <a:off x="1241959" y="3379586"/>
            <a:ext cx="430072" cy="934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917249" y="4023185"/>
            <a:ext cx="65104" cy="401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1361575" y="5284039"/>
            <a:ext cx="265857" cy="2716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170256" y="3713528"/>
            <a:ext cx="109208" cy="2872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/>
              <p:cNvSpPr/>
              <p:nvPr/>
            </p:nvSpPr>
            <p:spPr>
              <a:xfrm>
                <a:off x="971781" y="3644952"/>
                <a:ext cx="46797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𝑮</m:t>
                      </m:r>
                      <m:r>
                        <a:rPr lang="en-US" sz="1400" b="1" i="1" baseline="-2500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𝟐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Rectangle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81" y="3644952"/>
                <a:ext cx="46797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/>
              <p:cNvSpPr/>
              <p:nvPr/>
            </p:nvSpPr>
            <p:spPr>
              <a:xfrm>
                <a:off x="1220125" y="4560625"/>
                <a:ext cx="46797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𝑮</m:t>
                      </m:r>
                      <m:r>
                        <a:rPr lang="en-US" sz="1400" b="1" i="1" baseline="-2500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𝟑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9" name="Rectangle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125" y="4560625"/>
                <a:ext cx="46797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496355" y="2319731"/>
                <a:ext cx="391704" cy="335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55" y="2319731"/>
                <a:ext cx="391704" cy="335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488674" y="5627941"/>
                <a:ext cx="391704" cy="3346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𝑺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𝟒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en-US" sz="1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674" y="5627941"/>
                <a:ext cx="391704" cy="334643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143858" y="4425088"/>
            <a:ext cx="561904" cy="97838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94" name="Curved Connector 93"/>
          <p:cNvCxnSpPr/>
          <p:nvPr/>
        </p:nvCxnSpPr>
        <p:spPr>
          <a:xfrm flipV="1">
            <a:off x="3873571" y="2651624"/>
            <a:ext cx="979605" cy="49610"/>
          </a:xfrm>
          <a:prstGeom prst="curvedConnector4">
            <a:avLst>
              <a:gd name="adj1" fmla="val 4024"/>
              <a:gd name="adj2" fmla="val 56079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/>
          <p:cNvCxnSpPr/>
          <p:nvPr/>
        </p:nvCxnSpPr>
        <p:spPr>
          <a:xfrm flipV="1">
            <a:off x="3946723" y="2895466"/>
            <a:ext cx="1171919" cy="150557"/>
          </a:xfrm>
          <a:prstGeom prst="curvedConnector3">
            <a:avLst>
              <a:gd name="adj1" fmla="val 8901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urved Connector 113"/>
          <p:cNvCxnSpPr/>
          <p:nvPr/>
        </p:nvCxnSpPr>
        <p:spPr>
          <a:xfrm flipV="1">
            <a:off x="3946723" y="2934114"/>
            <a:ext cx="1323777" cy="408944"/>
          </a:xfrm>
          <a:prstGeom prst="curvedConnector3">
            <a:avLst>
              <a:gd name="adj1" fmla="val 9509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urved Connector 123"/>
          <p:cNvCxnSpPr/>
          <p:nvPr/>
        </p:nvCxnSpPr>
        <p:spPr>
          <a:xfrm flipV="1">
            <a:off x="3946723" y="2895464"/>
            <a:ext cx="1533788" cy="638240"/>
          </a:xfrm>
          <a:prstGeom prst="curvedConnector3">
            <a:avLst>
              <a:gd name="adj1" fmla="val 9222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U-Turn Arrow 15"/>
          <p:cNvSpPr/>
          <p:nvPr/>
        </p:nvSpPr>
        <p:spPr>
          <a:xfrm>
            <a:off x="3682528" y="1533491"/>
            <a:ext cx="2956016" cy="699512"/>
          </a:xfrm>
          <a:prstGeom prst="uturn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5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4" grpId="0"/>
      <p:bldP spid="44" grpId="0"/>
      <p:bldP spid="58" grpId="0"/>
      <p:bldP spid="59" grpId="0"/>
      <p:bldP spid="60" grpId="0"/>
      <p:bldP spid="61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73002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 smtClean="0">
                <a:ea typeface="Segoe UI" panose="020B0502040204020203" pitchFamily="34" charset="0"/>
                <a:cs typeface="Segoe UI" panose="020B0502040204020203" pitchFamily="34" charset="0"/>
              </a:rPr>
              <a:t>NAP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400" dirty="0" smtClean="0">
                <a:ea typeface="Segoe UI" panose="020B0502040204020203" pitchFamily="34" charset="0"/>
                <a:cs typeface="Segoe UI" panose="020B0502040204020203" pitchFamily="34" charset="0"/>
              </a:rPr>
              <a:t>KETCH</a:t>
            </a:r>
            <a:endParaRPr lang="en-US" sz="2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328" y="1139030"/>
            <a:ext cx="7506402" cy="546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885891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smtClean="0">
                <a:ea typeface="Segoe UI" panose="020B0502040204020203" pitchFamily="34" charset="0"/>
                <a:cs typeface="Segoe UI" panose="020B0502040204020203" pitchFamily="34" charset="0"/>
              </a:rPr>
              <a:t>Experimentation</a:t>
            </a:r>
            <a:endParaRPr lang="en-US" sz="24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105711" y="2738527"/>
            <a:ext cx="39805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Graph Classification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+mj-lt"/>
              </a:rPr>
              <a:t>Anomaly Detection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442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Graph Classification</a:t>
            </a: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47886"/>
            <a:ext cx="10058400" cy="18380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56" y="4311427"/>
            <a:ext cx="3441700" cy="146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590" y="3773401"/>
            <a:ext cx="3712029" cy="253655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3579366"/>
            <a:ext cx="1119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Table: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 Dataset for Graph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Classification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5686" y="5890353"/>
            <a:ext cx="569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 Graph representation of a chemical compound and its structure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39954" y="6058720"/>
            <a:ext cx="355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Table: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Graph representation of a DBLP citation network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2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Graph Classification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790163" y="1694541"/>
            <a:ext cx="3989256" cy="295465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400" b="1" dirty="0" smtClean="0">
                <a:latin typeface="+mj-lt"/>
              </a:rPr>
              <a:t>Baseline Approaches: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+mj-lt"/>
              </a:rPr>
              <a:t>Weisfeiler</a:t>
            </a:r>
            <a:r>
              <a:rPr lang="en-US" sz="2400" dirty="0">
                <a:latin typeface="+mj-lt"/>
              </a:rPr>
              <a:t>-Lehman (WL) Graph </a:t>
            </a:r>
            <a:r>
              <a:rPr lang="en-US" sz="2400" dirty="0" smtClean="0">
                <a:latin typeface="+mj-lt"/>
              </a:rPr>
              <a:t>Kernels [13]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Graph2vec [14]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Sub2vec[15]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>
                <a:latin typeface="+mj-lt"/>
              </a:rPr>
              <a:t>Spotlight[2]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b="1" dirty="0">
              <a:latin typeface="+mj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86967" y="1729428"/>
            <a:ext cx="6329685" cy="44319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400" b="1" dirty="0" smtClean="0">
                <a:latin typeface="+mj-lt"/>
              </a:rPr>
              <a:t>Experimental Setup: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SVM with </a:t>
            </a:r>
            <a:r>
              <a:rPr lang="en-US" sz="2400" dirty="0" err="1" smtClean="0">
                <a:latin typeface="+mj-lt"/>
              </a:rPr>
              <a:t>rbf</a:t>
            </a:r>
            <a:r>
              <a:rPr lang="en-US" sz="2400" dirty="0" smtClean="0">
                <a:latin typeface="+mj-lt"/>
              </a:rPr>
              <a:t> kernel, c=0.1, and gamma = 0.01 for graph classification.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10 fold cross validation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400" dirty="0" err="1">
                <a:latin typeface="+mj-lt"/>
              </a:rPr>
              <a:t>M</a:t>
            </a:r>
            <a:r>
              <a:rPr lang="en-US" sz="2400" dirty="0" err="1" smtClean="0">
                <a:latin typeface="+mj-lt"/>
              </a:rPr>
              <a:t>acOS</a:t>
            </a:r>
            <a:r>
              <a:rPr lang="en-US" sz="2400" dirty="0" smtClean="0">
                <a:latin typeface="+mj-lt"/>
              </a:rPr>
              <a:t> </a:t>
            </a:r>
            <a:r>
              <a:rPr lang="en-US" sz="2400" dirty="0">
                <a:latin typeface="+mj-lt"/>
              </a:rPr>
              <a:t>with 2.6 GHz Intel Core i5 processor and 8 GB main </a:t>
            </a:r>
            <a:r>
              <a:rPr lang="en-US" sz="2400" dirty="0" smtClean="0">
                <a:latin typeface="+mj-lt"/>
              </a:rPr>
              <a:t>memory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For </a:t>
            </a:r>
            <a:r>
              <a:rPr lang="en-US" sz="2400" b="1" dirty="0" smtClean="0">
                <a:latin typeface="+mj-lt"/>
              </a:rPr>
              <a:t>MUTAG, Protein, and NCI1 </a:t>
            </a:r>
            <a:r>
              <a:rPr lang="en-US" sz="2400" dirty="0" smtClean="0">
                <a:latin typeface="+mj-lt"/>
              </a:rPr>
              <a:t>datasets: l  = 50, n  = 3, d  = 32, and k  = 256  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For </a:t>
            </a:r>
            <a:r>
              <a:rPr lang="en-US" sz="2400" b="1" dirty="0" smtClean="0">
                <a:latin typeface="+mj-lt"/>
              </a:rPr>
              <a:t>DBLP</a:t>
            </a:r>
            <a:r>
              <a:rPr lang="en-US" sz="2400" dirty="0" smtClean="0">
                <a:latin typeface="+mj-lt"/>
              </a:rPr>
              <a:t> dataset, l  = 50, n  = 3, d  = 32, and k  = 16 will be used.</a:t>
            </a:r>
          </a:p>
          <a:p>
            <a:pPr marL="457200" indent="-457200" algn="just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457200" indent="-457200" algn="just">
              <a:buFont typeface="+mj-lt"/>
              <a:buAutoNum type="arabicPeriod"/>
            </a:pP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10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Classification Results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28" y="1100384"/>
            <a:ext cx="5821343" cy="49746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66325" y="6131292"/>
            <a:ext cx="7059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Table: Classification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performance of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400" i="1" dirty="0" smtClean="0">
                <a:latin typeface="Times" charset="0"/>
                <a:ea typeface="Times" charset="0"/>
                <a:cs typeface="Times" charset="0"/>
              </a:rPr>
              <a:t>NAP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400" i="1" dirty="0" smtClean="0">
                <a:latin typeface="Times" charset="0"/>
                <a:ea typeface="Times" charset="0"/>
                <a:cs typeface="Times" charset="0"/>
              </a:rPr>
              <a:t>KETCH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and baselines on graph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classification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199724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Anomaly Detection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881062" y="2262576"/>
                <a:ext cx="10887075" cy="4001095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</a:rPr>
                  <a:t>Identify </a:t>
                </a:r>
                <a:r>
                  <a:rPr lang="en-US" sz="2400" dirty="0">
                    <a:latin typeface="+mj-lt"/>
                  </a:rPr>
                  <a:t>anomalous </a:t>
                </a:r>
                <a:r>
                  <a:rPr lang="en-US" sz="2400" b="1" dirty="0" smtClean="0">
                    <a:latin typeface="+mj-lt"/>
                  </a:rPr>
                  <a:t>hotspots. 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400" b="1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b="1" dirty="0">
                    <a:latin typeface="+mj-lt"/>
                  </a:rPr>
                  <a:t>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2400" b="1" dirty="0" smtClean="0">
                    <a:latin typeface="+mj-lt"/>
                  </a:rPr>
                  <a:t> is anomalous if</a:t>
                </a:r>
                <a:r>
                  <a:rPr lang="en-US" sz="2400" dirty="0" smtClean="0">
                    <a:latin typeface="+mj-lt"/>
                  </a:rPr>
                  <a:t>:</a:t>
                </a:r>
              </a:p>
              <a:p>
                <a:pPr marL="800100" lvl="1" indent="-342900" algn="just">
                  <a:buFont typeface="Wingdings" charset="2"/>
                  <a:buChar char="ü"/>
                </a:pPr>
                <a:r>
                  <a:rPr lang="en-US" sz="2000" dirty="0" smtClean="0">
                    <a:latin typeface="+mj-lt"/>
                  </a:rPr>
                  <a:t>There </a:t>
                </a:r>
                <a:r>
                  <a:rPr lang="en-US" sz="2000" dirty="0">
                    <a:latin typeface="+mj-lt"/>
                  </a:rPr>
                  <a:t>is a sudden (dis)appearance of edge(s) with high </a:t>
                </a:r>
                <a:r>
                  <a:rPr lang="en-US" sz="2000" dirty="0" smtClean="0">
                    <a:latin typeface="+mj-lt"/>
                  </a:rPr>
                  <a:t>weight, i.e. if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𝑒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ctrlP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∋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&gt;&gt;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&gt;&gt;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is weight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𝑒</m:t>
                    </m:r>
                    <m:r>
                      <a:rPr lang="en-US" sz="2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 is weight of 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 smtClean="0">
                    <a:latin typeface="+mj-lt"/>
                  </a:rPr>
                  <a:t>.</a:t>
                </a:r>
              </a:p>
              <a:p>
                <a:pPr marL="800100" lvl="1" indent="-342900" algn="just">
                  <a:buFont typeface="Wingdings" charset="2"/>
                  <a:buChar char="ü"/>
                </a:pPr>
                <a:endParaRPr lang="en-US" sz="2000" dirty="0">
                  <a:latin typeface="+mj-lt"/>
                </a:endParaRPr>
              </a:p>
              <a:p>
                <a:pPr marL="800100" lvl="1" indent="-342900" algn="just">
                  <a:buFont typeface="Wingdings" charset="2"/>
                  <a:buChar char="ü"/>
                </a:pPr>
                <a:r>
                  <a:rPr lang="en-US" sz="2000" dirty="0" smtClean="0">
                    <a:latin typeface="+mj-lt"/>
                  </a:rPr>
                  <a:t>The </a:t>
                </a:r>
                <a:r>
                  <a:rPr lang="en-US" sz="2000" dirty="0">
                    <a:latin typeface="+mj-lt"/>
                  </a:rPr>
                  <a:t>sudden increase (or decrease) in incoming/outgoing edges in a </a:t>
                </a:r>
                <a:r>
                  <a:rPr lang="en-US" sz="2000" dirty="0" smtClean="0">
                    <a:latin typeface="+mj-lt"/>
                  </a:rPr>
                  <a:t>vertex,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∋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)&gt;&gt;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)∨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)&gt;&gt;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</a:t>
                </a:r>
                <a:r>
                  <a:rPr lang="en-US" sz="2000" dirty="0">
                    <a:latin typeface="+mj-lt"/>
                  </a:rPr>
                  <a:t>is </a:t>
                </a:r>
                <a:r>
                  <a:rPr lang="en-US" sz="2000" dirty="0" smtClean="0">
                    <a:latin typeface="+mj-lt"/>
                  </a:rPr>
                  <a:t>the number </a:t>
                </a:r>
                <a:r>
                  <a:rPr lang="en-US" sz="2000" dirty="0">
                    <a:latin typeface="+mj-lt"/>
                  </a:rPr>
                  <a:t>of neighbors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is the number of neighbor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𝑣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4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</a:rPr>
                  <a:t>Slowly evolving communities are not the part of anomaly.</a:t>
                </a: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062" y="2262576"/>
                <a:ext cx="10887075" cy="4001095"/>
              </a:xfrm>
              <a:prstGeom prst="rect">
                <a:avLst/>
              </a:prstGeom>
              <a:blipFill rotWithShape="0">
                <a:blip r:embed="rId3"/>
                <a:stretch>
                  <a:fillRect l="-1625" t="-2283" r="-1457" b="-3653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ular Callout 1"/>
          <p:cNvSpPr/>
          <p:nvPr/>
        </p:nvSpPr>
        <p:spPr>
          <a:xfrm>
            <a:off x="4035453" y="1613195"/>
            <a:ext cx="2357437" cy="631103"/>
          </a:xfrm>
          <a:prstGeom prst="wedgeRoundRectCallou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j-lt"/>
              </a:rPr>
              <a:t>Localized regions of certain activities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731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Anomaly Detection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1157288" y="1339246"/>
            <a:ext cx="10174603" cy="184665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2000" b="1" dirty="0" smtClean="0">
                <a:latin typeface="+mj-lt"/>
              </a:rPr>
              <a:t>Detecting </a:t>
            </a:r>
            <a:r>
              <a:rPr lang="en-US" sz="2000" b="1" dirty="0">
                <a:latin typeface="+mj-lt"/>
              </a:rPr>
              <a:t>Anomalous Hotspots in </a:t>
            </a:r>
            <a:r>
              <a:rPr lang="en-US" sz="2000" b="1" dirty="0" smtClean="0">
                <a:latin typeface="+mj-lt"/>
              </a:rPr>
              <a:t>Graphs can detect</a:t>
            </a:r>
            <a:r>
              <a:rPr lang="en-US" sz="2000" dirty="0" smtClean="0">
                <a:latin typeface="+mj-lt"/>
              </a:rPr>
              <a:t>:- </a:t>
            </a:r>
            <a:endParaRPr lang="en-US" sz="2000" dirty="0">
              <a:latin typeface="+mj-lt"/>
            </a:endParaRPr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Denial of Service (DoS) attacks, port scans, and other cyber-attacks in a computer network.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Unusual road traffic patterns related to holidays, events, accidents, etc., 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Spammer in a social network that acts fast to increase their page (or account) activities</a:t>
            </a:r>
            <a:r>
              <a:rPr lang="en-US" sz="2000" dirty="0" smtClean="0">
                <a:latin typeface="+mj-lt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7288" y="3590532"/>
            <a:ext cx="1051121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b="1" dirty="0" smtClean="0">
                <a:latin typeface="+mj-lt"/>
              </a:rPr>
              <a:t>How it work?</a:t>
            </a:r>
            <a:endParaRPr lang="en-US" sz="2000" b="1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A random walk in SNAPSKETCH is biased toward the denser edges.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The discriminative shingles take the snapshot of the hotspot region in the graph. 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If k is chosen effectively it can represent the hotspot regions with high probability.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023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914638" y="772281"/>
            <a:ext cx="7665615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1749139" y="2670916"/>
            <a:ext cx="8727290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8682569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3381988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16447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5150325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1064746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09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016AA3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2790141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3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451397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6324600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7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809072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54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9856844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6" name="TextBox 395"/>
          <p:cNvSpPr txBox="1"/>
          <p:nvPr/>
        </p:nvSpPr>
        <p:spPr>
          <a:xfrm>
            <a:off x="1007856" y="4291505"/>
            <a:ext cx="1383038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+mj-lt"/>
              </a:rPr>
              <a:t>Graph Mining Overview</a:t>
            </a:r>
          </a:p>
        </p:txBody>
      </p:sp>
      <p:sp>
        <p:nvSpPr>
          <p:cNvPr id="397" name="TextBox 396"/>
          <p:cNvSpPr txBox="1"/>
          <p:nvPr/>
        </p:nvSpPr>
        <p:spPr>
          <a:xfrm>
            <a:off x="2728626" y="4291505"/>
            <a:ext cx="138303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Challenges</a:t>
            </a:r>
          </a:p>
          <a:p>
            <a:pPr algn="ctr"/>
            <a:r>
              <a:rPr lang="en-US" sz="1600" dirty="0" smtClean="0">
                <a:latin typeface="+mj-lt"/>
              </a:rPr>
              <a:t>&amp; </a:t>
            </a:r>
          </a:p>
          <a:p>
            <a:pPr algn="ctr"/>
            <a:r>
              <a:rPr lang="en-US" sz="1600" dirty="0" smtClean="0">
                <a:latin typeface="+mj-lt"/>
              </a:rPr>
              <a:t>Motivation</a:t>
            </a:r>
          </a:p>
        </p:txBody>
      </p:sp>
      <p:sp>
        <p:nvSpPr>
          <p:cNvPr id="398" name="TextBox 397"/>
          <p:cNvSpPr txBox="1"/>
          <p:nvPr/>
        </p:nvSpPr>
        <p:spPr>
          <a:xfrm>
            <a:off x="4462414" y="4291505"/>
            <a:ext cx="1513631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+mj-lt"/>
              </a:rPr>
              <a:t>Graph Representation</a:t>
            </a:r>
            <a:endParaRPr lang="en-US" sz="1200" dirty="0">
              <a:latin typeface="+mj-lt"/>
            </a:endParaRPr>
          </a:p>
        </p:txBody>
      </p:sp>
      <p:sp>
        <p:nvSpPr>
          <p:cNvPr id="399" name="TextBox 398"/>
          <p:cNvSpPr txBox="1"/>
          <p:nvPr/>
        </p:nvSpPr>
        <p:spPr>
          <a:xfrm>
            <a:off x="5647931" y="4291505"/>
            <a:ext cx="26403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Concept Drift</a:t>
            </a:r>
          </a:p>
          <a:p>
            <a:pPr algn="ctr"/>
            <a:r>
              <a:rPr lang="en-US" sz="1600" dirty="0" smtClean="0">
                <a:latin typeface="+mj-lt"/>
              </a:rPr>
              <a:t>Detection</a:t>
            </a:r>
            <a:endParaRPr lang="en-US" sz="1600" dirty="0">
              <a:latin typeface="+mj-lt"/>
            </a:endParaRPr>
          </a:p>
        </p:txBody>
      </p:sp>
      <p:sp>
        <p:nvSpPr>
          <p:cNvPr id="400" name="TextBox 399"/>
          <p:cNvSpPr txBox="1"/>
          <p:nvPr/>
        </p:nvSpPr>
        <p:spPr>
          <a:xfrm>
            <a:off x="8033833" y="4291505"/>
            <a:ext cx="1546419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Graph Stream</a:t>
            </a:r>
          </a:p>
          <a:p>
            <a:pPr algn="ctr"/>
            <a:r>
              <a:rPr lang="en-US" sz="1600" dirty="0" smtClean="0">
                <a:latin typeface="+mj-lt"/>
              </a:rPr>
              <a:t>Classification</a:t>
            </a:r>
            <a:endParaRPr lang="en-US" sz="1600" dirty="0">
              <a:latin typeface="+mj-lt"/>
            </a:endParaRPr>
          </a:p>
        </p:txBody>
      </p:sp>
      <p:sp>
        <p:nvSpPr>
          <p:cNvPr id="401" name="TextBox 400"/>
          <p:cNvSpPr txBox="1"/>
          <p:nvPr/>
        </p:nvSpPr>
        <p:spPr>
          <a:xfrm>
            <a:off x="9799956" y="4291505"/>
            <a:ext cx="1383038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Conclusion</a:t>
            </a:r>
            <a:endParaRPr lang="en-US" sz="1600" dirty="0">
              <a:latin typeface="+mj-lt"/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5061646" y="42534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885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46386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Anomaly Detection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854112" y="1492032"/>
            <a:ext cx="10758767" cy="153888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The </a:t>
            </a:r>
            <a:r>
              <a:rPr lang="en-US" sz="2000" dirty="0">
                <a:latin typeface="+mj-lt"/>
              </a:rPr>
              <a:t>anomaly detection is performed by using </a:t>
            </a:r>
            <a:r>
              <a:rPr lang="en-US" sz="2000" dirty="0" smtClean="0">
                <a:latin typeface="+mj-lt"/>
              </a:rPr>
              <a:t>Robust </a:t>
            </a:r>
            <a:r>
              <a:rPr lang="en-US" sz="2000" dirty="0">
                <a:latin typeface="+mj-lt"/>
              </a:rPr>
              <a:t>Random Cut Forests (RRCF) [1].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RRCF </a:t>
            </a:r>
            <a:r>
              <a:rPr lang="en-US" sz="2000" dirty="0" smtClean="0">
                <a:latin typeface="+mj-lt"/>
              </a:rPr>
              <a:t>is </a:t>
            </a:r>
            <a:r>
              <a:rPr lang="en-US" sz="2000" dirty="0">
                <a:latin typeface="+mj-lt"/>
              </a:rPr>
              <a:t>an unsupervised ensemble method for detecting outliers in streaming data. </a:t>
            </a:r>
            <a:endParaRPr lang="en-US" sz="2000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Also available in AWS </a:t>
            </a:r>
            <a:r>
              <a:rPr lang="en-US" sz="2000" dirty="0" err="1" smtClean="0">
                <a:latin typeface="+mj-lt"/>
              </a:rPr>
              <a:t>SageMaker</a:t>
            </a:r>
            <a:r>
              <a:rPr lang="en-US" sz="2000" dirty="0" smtClean="0">
                <a:latin typeface="+mj-lt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89" y="3497777"/>
            <a:ext cx="4334711" cy="15320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3497777"/>
            <a:ext cx="4334711" cy="181279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5638800" y="4163959"/>
            <a:ext cx="914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44607" y="5377325"/>
            <a:ext cx="103932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Anomaly </a:t>
            </a:r>
            <a:r>
              <a:rPr lang="en-US" sz="2000" dirty="0">
                <a:latin typeface="+mj-lt"/>
              </a:rPr>
              <a:t>score is the collusive displacement while adding new data points.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000" dirty="0">
                <a:latin typeface="+mj-lt"/>
              </a:rPr>
              <a:t>Detect DoS attack in network traffic and unusual road traffic patterns.</a:t>
            </a:r>
          </a:p>
        </p:txBody>
      </p:sp>
    </p:spTree>
    <p:extLst>
      <p:ext uri="{BB962C8B-B14F-4D97-AF65-F5344CB8AC3E}">
        <p14:creationId xmlns:p14="http://schemas.microsoft.com/office/powerpoint/2010/main" val="1450239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731943" y="1681939"/>
            <a:ext cx="5013287" cy="221599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Network Traffic</a:t>
            </a:r>
          </a:p>
          <a:p>
            <a:pPr algn="ctr"/>
            <a:endParaRPr lang="en-US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Smart Home </a:t>
            </a:r>
            <a:r>
              <a:rPr lang="en-US" b="1" dirty="0" err="1" smtClean="0">
                <a:latin typeface="+mj-lt"/>
              </a:rPr>
              <a:t>IoT</a:t>
            </a:r>
            <a:r>
              <a:rPr lang="en-US" b="1" dirty="0" smtClean="0">
                <a:latin typeface="+mj-lt"/>
              </a:rPr>
              <a:t> [4] : </a:t>
            </a:r>
            <a:r>
              <a:rPr lang="en-US" dirty="0" smtClean="0">
                <a:latin typeface="+mj-lt"/>
              </a:rPr>
              <a:t>1 week worth of data from the University of NSW, Sydney.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DARPA 1998: </a:t>
            </a:r>
            <a:r>
              <a:rPr lang="en-US" dirty="0" smtClean="0">
                <a:latin typeface="+mj-lt"/>
              </a:rPr>
              <a:t>Seven weeks of data.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VAST 2011: </a:t>
            </a:r>
            <a:r>
              <a:rPr lang="en-US" dirty="0" smtClean="0">
                <a:latin typeface="+mj-lt"/>
              </a:rPr>
              <a:t>Day 1 </a:t>
            </a:r>
            <a:r>
              <a:rPr lang="en-US" dirty="0">
                <a:latin typeface="+mj-lt"/>
              </a:rPr>
              <a:t>of  Visual Analytics Science and Technology (VAST) 2011 Mini </a:t>
            </a:r>
            <a:r>
              <a:rPr lang="en-US" dirty="0" smtClean="0">
                <a:latin typeface="+mj-lt"/>
              </a:rPr>
              <a:t>Challenge 2.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1937" y="1630531"/>
            <a:ext cx="5144391" cy="221599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smtClean="0">
                <a:latin typeface="+mj-lt"/>
              </a:rPr>
              <a:t>NYC Yellow Taxi Trip </a:t>
            </a:r>
          </a:p>
          <a:p>
            <a:pPr algn="just"/>
            <a:endParaRPr lang="en-US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+mj-lt"/>
              </a:rPr>
              <a:t>NYC yellow </a:t>
            </a:r>
            <a:r>
              <a:rPr lang="en-US" dirty="0">
                <a:latin typeface="+mj-lt"/>
              </a:rPr>
              <a:t>taxi trip records over </a:t>
            </a:r>
            <a:r>
              <a:rPr lang="en-US" dirty="0" smtClean="0">
                <a:latin typeface="+mj-lt"/>
              </a:rPr>
              <a:t>a 3 </a:t>
            </a:r>
            <a:r>
              <a:rPr lang="en-US" dirty="0">
                <a:latin typeface="+mj-lt"/>
              </a:rPr>
              <a:t>month period (Nov </a:t>
            </a:r>
            <a:r>
              <a:rPr lang="en-US" dirty="0" smtClean="0">
                <a:latin typeface="+mj-lt"/>
              </a:rPr>
              <a:t>2015-Jan 2016).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>
                <a:latin typeface="+mj-lt"/>
              </a:rPr>
              <a:t>A</a:t>
            </a:r>
            <a:r>
              <a:rPr lang="en-US" dirty="0" smtClean="0">
                <a:latin typeface="+mj-lt"/>
              </a:rPr>
              <a:t>nomalies </a:t>
            </a:r>
            <a:r>
              <a:rPr lang="en-US" dirty="0">
                <a:latin typeface="+mj-lt"/>
              </a:rPr>
              <a:t>in the data are </a:t>
            </a:r>
            <a:r>
              <a:rPr lang="en-US" dirty="0" smtClean="0">
                <a:latin typeface="+mj-lt"/>
              </a:rPr>
              <a:t>holidays </a:t>
            </a:r>
            <a:r>
              <a:rPr lang="en-US" dirty="0">
                <a:latin typeface="+mj-lt"/>
              </a:rPr>
              <a:t>(Thanksgiving, Christmas</a:t>
            </a:r>
            <a:r>
              <a:rPr lang="en-US" dirty="0" smtClean="0">
                <a:latin typeface="+mj-lt"/>
              </a:rPr>
              <a:t>, and </a:t>
            </a:r>
            <a:r>
              <a:rPr lang="en-US" dirty="0">
                <a:latin typeface="+mj-lt"/>
              </a:rPr>
              <a:t>New </a:t>
            </a:r>
            <a:r>
              <a:rPr lang="en-US" dirty="0" smtClean="0">
                <a:latin typeface="+mj-lt"/>
              </a:rPr>
              <a:t>Year), events and unusual </a:t>
            </a:r>
            <a:r>
              <a:rPr lang="en-US" dirty="0">
                <a:latin typeface="+mj-lt"/>
              </a:rPr>
              <a:t>weather </a:t>
            </a:r>
            <a:r>
              <a:rPr lang="en-US" dirty="0" smtClean="0">
                <a:latin typeface="+mj-lt"/>
              </a:rPr>
              <a:t>conditions (blizzard).</a:t>
            </a:r>
            <a:endParaRPr lang="en-US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81297"/>
            <a:ext cx="10058400" cy="154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Data Preprocessing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444" y="1651830"/>
            <a:ext cx="4135356" cy="3962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9252" y="5842281"/>
            <a:ext cx="4096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﻿</a:t>
            </a:r>
            <a:r>
              <a:rPr lang="en-US" sz="1600" i="1" dirty="0" smtClean="0"/>
              <a:t>Fig: Smart Home </a:t>
            </a:r>
            <a:r>
              <a:rPr lang="en-US" sz="1600" i="1" dirty="0" err="1" smtClean="0"/>
              <a:t>IoT</a:t>
            </a:r>
            <a:r>
              <a:rPr lang="en-US" sz="1600" i="1" dirty="0" smtClean="0"/>
              <a:t> Data Collection Testbed [4]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226" y="1745108"/>
            <a:ext cx="4751469" cy="393833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363818" y="5891422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﻿</a:t>
            </a:r>
            <a:r>
              <a:rPr lang="en-US" sz="1600" i="1" dirty="0" smtClean="0"/>
              <a:t>Fig: </a:t>
            </a:r>
            <a:r>
              <a:rPr lang="en-US" sz="1600" i="1" smtClean="0"/>
              <a:t>Graph Layout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375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Baseline Approaches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842827" y="1629816"/>
            <a:ext cx="5013287" cy="221599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 smtClean="0">
                <a:latin typeface="+mj-lt"/>
              </a:rPr>
              <a:t>SpotLight</a:t>
            </a:r>
            <a:r>
              <a:rPr lang="en-US" b="1" dirty="0" smtClean="0">
                <a:latin typeface="+mj-lt"/>
              </a:rPr>
              <a:t> [2]</a:t>
            </a:r>
          </a:p>
          <a:p>
            <a:pPr algn="ctr"/>
            <a:endParaRPr lang="en-US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+mj-lt"/>
              </a:rPr>
              <a:t>Composes </a:t>
            </a:r>
            <a:r>
              <a:rPr lang="en-US" dirty="0">
                <a:latin typeface="+mj-lt"/>
              </a:rPr>
              <a:t>a sketch </a:t>
            </a:r>
            <a:r>
              <a:rPr lang="en-US" dirty="0" smtClean="0">
                <a:latin typeface="+mj-lt"/>
              </a:rPr>
              <a:t>containing total </a:t>
            </a:r>
            <a:r>
              <a:rPr lang="en-US" dirty="0">
                <a:latin typeface="+mj-lt"/>
              </a:rPr>
              <a:t>edge weights of K </a:t>
            </a:r>
            <a:r>
              <a:rPr lang="en-US" dirty="0" smtClean="0">
                <a:latin typeface="+mj-lt"/>
              </a:rPr>
              <a:t>specific </a:t>
            </a:r>
            <a:r>
              <a:rPr lang="en-US" dirty="0">
                <a:latin typeface="+mj-lt"/>
              </a:rPr>
              <a:t>directed query subgraphs chosen independently and uniformly </a:t>
            </a:r>
            <a:r>
              <a:rPr lang="en-US" dirty="0" smtClean="0">
                <a:latin typeface="+mj-lt"/>
              </a:rPr>
              <a:t>at random</a:t>
            </a:r>
            <a:r>
              <a:rPr lang="en-US" dirty="0">
                <a:latin typeface="+mj-lt"/>
              </a:rPr>
              <a:t>, according to node sampling probabilities, p for sources and q for destinations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61937" y="1630531"/>
            <a:ext cx="5144391" cy="221599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 err="1" smtClean="0">
                <a:latin typeface="+mj-lt"/>
              </a:rPr>
              <a:t>StreamSpot</a:t>
            </a:r>
            <a:r>
              <a:rPr lang="en-US" b="1" dirty="0" smtClean="0">
                <a:latin typeface="+mj-lt"/>
              </a:rPr>
              <a:t>[3]</a:t>
            </a:r>
          </a:p>
          <a:p>
            <a:pPr algn="ctr"/>
            <a:endParaRPr lang="en-US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+mj-lt"/>
              </a:rPr>
              <a:t>Shingles are constructed using temporal ordered k-hop breadth-first </a:t>
            </a:r>
            <a:r>
              <a:rPr lang="en-US" dirty="0">
                <a:latin typeface="+mj-lt"/>
              </a:rPr>
              <a:t>traversal </a:t>
            </a:r>
            <a:r>
              <a:rPr lang="en-US" dirty="0" smtClean="0">
                <a:latin typeface="+mj-lt"/>
              </a:rPr>
              <a:t>(</a:t>
            </a:r>
            <a:r>
              <a:rPr lang="en-US" dirty="0" err="1" smtClean="0">
                <a:latin typeface="+mj-lt"/>
              </a:rPr>
              <a:t>OkBFT</a:t>
            </a:r>
            <a:r>
              <a:rPr lang="en-US" dirty="0" smtClean="0">
                <a:latin typeface="+mj-lt"/>
              </a:rPr>
              <a:t>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dirty="0" smtClean="0">
                <a:latin typeface="+mj-lt"/>
              </a:rPr>
              <a:t>Uses Locality Sensitive Hashing (LSH) for sketching</a:t>
            </a:r>
          </a:p>
          <a:p>
            <a:pPr marL="285750" indent="-285750" algn="just">
              <a:buFont typeface="Arial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321" y="4044269"/>
            <a:ext cx="4373479" cy="18792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94874" y="5955632"/>
            <a:ext cx="4761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﻿</a:t>
            </a:r>
            <a:r>
              <a:rPr lang="en-US" sz="1600" i="1" dirty="0" smtClean="0"/>
              <a:t>Fig: A </a:t>
            </a:r>
            <a:r>
              <a:rPr lang="en-US" sz="1600" i="1" dirty="0"/>
              <a:t>(K=3,p=0.5, q=0.33)-</a:t>
            </a:r>
            <a:r>
              <a:rPr lang="en-US" sz="1600" i="1" dirty="0" err="1" smtClean="0"/>
              <a:t>SpotLight</a:t>
            </a:r>
            <a:r>
              <a:rPr lang="en-US" sz="1600" i="1" dirty="0" smtClean="0"/>
              <a:t> </a:t>
            </a:r>
            <a:r>
              <a:rPr lang="en-US" sz="1600" i="1" dirty="0"/>
              <a:t>sketch </a:t>
            </a:r>
            <a:r>
              <a:rPr lang="en-US" sz="1600" i="1" dirty="0" smtClean="0"/>
              <a:t>of </a:t>
            </a:r>
            <a:r>
              <a:rPr lang="en-US" sz="1600" i="1" dirty="0"/>
              <a:t>a graph </a:t>
            </a:r>
            <a:r>
              <a:rPr lang="en-US" sz="1600" i="1" dirty="0" smtClean="0"/>
              <a:t>G</a:t>
            </a:r>
            <a:endParaRPr lang="en-US" sz="16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59" y="3717319"/>
            <a:ext cx="2924260" cy="220622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378819" y="5996939"/>
            <a:ext cx="3533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﻿</a:t>
            </a:r>
            <a:r>
              <a:rPr lang="en-US" sz="1600" i="1" dirty="0" smtClean="0"/>
              <a:t>Fig: Shingling in </a:t>
            </a:r>
            <a:r>
              <a:rPr lang="en-US" sz="1600" i="1" dirty="0" err="1" smtClean="0"/>
              <a:t>StreamSpot</a:t>
            </a:r>
            <a:r>
              <a:rPr lang="en-US" sz="1600" i="1" dirty="0" smtClean="0"/>
              <a:t> using </a:t>
            </a:r>
            <a:r>
              <a:rPr lang="en-US" sz="1600" dirty="0" err="1" smtClean="0"/>
              <a:t>OkBFT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0744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Network Traffic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81" y="1928747"/>
            <a:ext cx="6373142" cy="38120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5484" y="1983624"/>
                <a:ext cx="4319338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+mj-lt"/>
                  </a:rPr>
                  <a:t>Evaluation Metric</a:t>
                </a:r>
              </a:p>
              <a:p>
                <a:endParaRPr lang="en-US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>
                    <a:latin typeface="+mj-lt"/>
                  </a:rPr>
                  <a:t>The </a:t>
                </a:r>
                <a:r>
                  <a:rPr lang="en-US" dirty="0">
                    <a:latin typeface="+mj-lt"/>
                  </a:rPr>
                  <a:t>top m most anomalous </a:t>
                </a:r>
                <a:r>
                  <a:rPr lang="en-US" dirty="0" smtClean="0">
                    <a:latin typeface="+mj-lt"/>
                  </a:rPr>
                  <a:t>graphs are identified.</a:t>
                </a:r>
                <a:endParaRPr lang="en-US" dirty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>
                    <a:latin typeface="+mj-lt"/>
                  </a:rPr>
                  <a:t>If </a:t>
                </a:r>
                <a:r>
                  <a:rPr lang="en-US" dirty="0">
                    <a:latin typeface="+mj-lt"/>
                  </a:rPr>
                  <a:t>there are a total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𝑁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DoS attack graphs, for every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𝑚</m:t>
                    </m:r>
                    <m:r>
                      <a:rPr lang="en-US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we </a:t>
                </a:r>
                <a:r>
                  <a:rPr lang="en-US" dirty="0" smtClean="0">
                    <a:latin typeface="+mj-lt"/>
                  </a:rPr>
                  <a:t>compute:</a:t>
                </a:r>
                <a:endParaRPr lang="en-US" dirty="0">
                  <a:latin typeface="+mj-lt"/>
                </a:endParaRPr>
              </a:p>
              <a:p>
                <a:pPr marL="1206450" lvl="2" indent="0">
                  <a:buNone/>
                </a:pPr>
                <a:endParaRPr lang="en-US" i="1" dirty="0" smtClean="0">
                  <a:latin typeface="+mj-lt"/>
                </a:endParaRPr>
              </a:p>
              <a:p>
                <a:pPr marL="120645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𝑝𝑟𝑒𝑐𝑖𝑠𝑖𝑜𝑛</m:t>
                      </m:r>
                      <m:r>
                        <a:rPr lang="en-US" i="1" dirty="0">
                          <a:latin typeface="Cambria Math" charset="0"/>
                        </a:rPr>
                        <m:t>@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𝑚</m:t>
                      </m:r>
                      <m:r>
                        <a:rPr lang="en-US" i="1" dirty="0">
                          <a:latin typeface="Cambria Math" charset="0"/>
                        </a:rPr>
                        <m:t> = </m:t>
                      </m:r>
                      <m:r>
                        <a:rPr lang="en-US" i="1" dirty="0">
                          <a:latin typeface="Cambria Math" charset="0"/>
                        </a:rPr>
                        <m:t>𝑇𝑃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𝑚</m:t>
                      </m:r>
                      <m:r>
                        <a:rPr lang="en-US" i="1" dirty="0">
                          <a:latin typeface="Cambria Math" charset="0"/>
                        </a:rPr>
                        <m:t>)/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𝑚</m:t>
                      </m:r>
                      <m:r>
                        <a:rPr lang="en-US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  <a:p>
                <a:pPr marL="1206450" lvl="2" indent="0" algn="ctr">
                  <a:buNone/>
                </a:pPr>
                <a:endParaRPr lang="en-US" i="1" dirty="0" smtClean="0">
                  <a:latin typeface="+mj-lt"/>
                </a:endParaRPr>
              </a:p>
              <a:p>
                <a:pPr marL="1206450" lvl="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charset="0"/>
                        </a:rPr>
                        <m:t>𝑟𝑒𝑐𝑎𝑙𝑙</m:t>
                      </m:r>
                      <m:r>
                        <a:rPr lang="en-US" i="1" dirty="0">
                          <a:latin typeface="Cambria Math" charset="0"/>
                        </a:rPr>
                        <m:t>@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𝑚</m:t>
                      </m:r>
                      <m:r>
                        <a:rPr lang="en-US" i="1" dirty="0">
                          <a:latin typeface="Cambria Math" charset="0"/>
                        </a:rPr>
                        <m:t> = </m:t>
                      </m:r>
                      <m:r>
                        <a:rPr lang="en-US" i="1" dirty="0">
                          <a:latin typeface="Cambria Math" charset="0"/>
                        </a:rPr>
                        <m:t>𝑇𝑃</m:t>
                      </m:r>
                      <m:r>
                        <a:rPr lang="en-US" i="1" dirty="0">
                          <a:latin typeface="Cambria Math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charset="0"/>
                        </a:rPr>
                        <m:t>𝑚</m:t>
                      </m:r>
                      <m:r>
                        <a:rPr lang="en-US" i="1" dirty="0">
                          <a:latin typeface="Cambria Math" charset="0"/>
                        </a:rPr>
                        <m:t>)/</m:t>
                      </m:r>
                      <m:r>
                        <a:rPr lang="en-US" i="1" dirty="0">
                          <a:latin typeface="Cambria Math" charset="0"/>
                        </a:rPr>
                        <m:t>𝑁</m:t>
                      </m:r>
                      <m:r>
                        <a:rPr lang="en-US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484" y="1983624"/>
                <a:ext cx="4319338" cy="2862322"/>
              </a:xfrm>
              <a:prstGeom prst="rect">
                <a:avLst/>
              </a:prstGeom>
              <a:blipFill rotWithShape="0">
                <a:blip r:embed="rId4"/>
                <a:stretch>
                  <a:fillRect l="-989" t="-1064" r="-2260" b="-15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62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Smart Home </a:t>
            </a:r>
            <a:r>
              <a:rPr lang="en-US" sz="3200" dirty="0" err="1" smtClean="0">
                <a:ea typeface="Segoe UI" panose="020B0502040204020203" pitchFamily="34" charset="0"/>
                <a:cs typeface="Segoe UI" panose="020B0502040204020203" pitchFamily="34" charset="0"/>
              </a:rPr>
              <a:t>IoT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226938"/>
            <a:ext cx="10944225" cy="51619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11551" y="6231800"/>
            <a:ext cx="8140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Fig: Anomaly </a:t>
            </a:r>
            <a:r>
              <a:rPr lang="en-US" sz="1600" i="1" dirty="0"/>
              <a:t>score reported on smart home </a:t>
            </a:r>
            <a:r>
              <a:rPr lang="en-US" sz="1600" i="1" dirty="0" err="1"/>
              <a:t>IoT</a:t>
            </a:r>
            <a:r>
              <a:rPr lang="en-US" sz="1600" i="1" dirty="0"/>
              <a:t> </a:t>
            </a:r>
            <a:r>
              <a:rPr lang="en-US" sz="1600" i="1" dirty="0" smtClean="0"/>
              <a:t>traffic</a:t>
            </a:r>
            <a:r>
              <a:rPr lang="en-US" sz="1600" i="1" dirty="0"/>
              <a:t>. Blue plot indicates the ground truth</a:t>
            </a:r>
          </a:p>
          <a:p>
            <a:pPr algn="ctr"/>
            <a:r>
              <a:rPr lang="en-US" sz="1600" i="1" dirty="0"/>
              <a:t>anomalies. Spike in red plots indicates the </a:t>
            </a:r>
            <a:r>
              <a:rPr lang="en-US" sz="1600" i="1" dirty="0" smtClean="0"/>
              <a:t>anomaly </a:t>
            </a:r>
            <a:r>
              <a:rPr lang="en-US" sz="1600" i="1" dirty="0"/>
              <a:t>score reported by the respective approaches.</a:t>
            </a:r>
          </a:p>
        </p:txBody>
      </p:sp>
      <p:sp>
        <p:nvSpPr>
          <p:cNvPr id="4" name="TextBox 3"/>
          <p:cNvSpPr txBox="1"/>
          <p:nvPr/>
        </p:nvSpPr>
        <p:spPr>
          <a:xfrm rot="20455354">
            <a:off x="1379133" y="3269340"/>
            <a:ext cx="8062133" cy="92333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Ramesh Paudel</a:t>
            </a:r>
            <a:r>
              <a:rPr lang="en-US" dirty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, Timothy </a:t>
            </a:r>
            <a:r>
              <a:rPr lang="en-US" dirty="0" err="1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Muncy</a:t>
            </a:r>
            <a:r>
              <a:rPr lang="en-US" dirty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, and William Eberle, “Detecting DoS Attack in Smart Home </a:t>
            </a:r>
            <a:r>
              <a:rPr lang="en-US" dirty="0" err="1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IoT</a:t>
            </a:r>
            <a:r>
              <a:rPr lang="en-US" dirty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 Devices Using a Graph-Based Approach”, In Proceedings of the IEEE International Conference on </a:t>
            </a:r>
            <a:r>
              <a:rPr lang="en-US" dirty="0" smtClean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Big Data. 2019</a:t>
            </a:r>
            <a:endParaRPr lang="en-US" dirty="0">
              <a:solidFill>
                <a:srgbClr val="FF0000"/>
              </a:solidFill>
              <a:latin typeface="+mj-lt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52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DARPA 1998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71" y="1229833"/>
            <a:ext cx="8259057" cy="49554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6161" y="6096462"/>
            <a:ext cx="3854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Fig: Anomaly </a:t>
            </a:r>
            <a:r>
              <a:rPr lang="en-US" sz="1600" i="1" dirty="0"/>
              <a:t>score reported on </a:t>
            </a:r>
            <a:r>
              <a:rPr lang="en-US" sz="1600" i="1" dirty="0" smtClean="0"/>
              <a:t>DARPA 1998.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9006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VAST 2011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52" y="1229833"/>
            <a:ext cx="7928694" cy="49554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7943" y="6096462"/>
            <a:ext cx="3711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Fig: Anomaly </a:t>
            </a:r>
            <a:r>
              <a:rPr lang="en-US" sz="1600" i="1" dirty="0"/>
              <a:t>score reported on </a:t>
            </a:r>
            <a:r>
              <a:rPr lang="en-US" sz="1600" i="1" dirty="0" smtClean="0"/>
              <a:t>VAST 2011.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06444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NYC Taxi Trip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4" y="1229833"/>
            <a:ext cx="8429386" cy="49554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31449" y="6216528"/>
            <a:ext cx="3884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 smtClean="0"/>
              <a:t>Fig: Anomaly </a:t>
            </a:r>
            <a:r>
              <a:rPr lang="en-US" sz="1600" i="1" dirty="0"/>
              <a:t>score reported on </a:t>
            </a:r>
            <a:r>
              <a:rPr lang="en-US" sz="1600" i="1" dirty="0" smtClean="0"/>
              <a:t>NYC Taxi Trip.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7816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930876" y="767378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15196" y="1883673"/>
            <a:ext cx="10361607" cy="4647426"/>
          </a:xfrm>
          <a:prstGeom prst="rect">
            <a:avLst/>
          </a:prstGeom>
          <a:noFill/>
          <a:ln>
            <a:solidFill>
              <a:srgbClr val="005F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Presented </a:t>
            </a:r>
            <a:r>
              <a:rPr lang="en-US" sz="2400" dirty="0">
                <a:latin typeface="+mj-lt"/>
              </a:rPr>
              <a:t>a graph representation technique called </a:t>
            </a:r>
            <a:r>
              <a:rPr lang="en-US" sz="2400" dirty="0" smtClean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NAP</a:t>
            </a:r>
            <a:r>
              <a:rPr lang="en-US" sz="2400" dirty="0" smtClean="0">
                <a:latin typeface="+mj-lt"/>
              </a:rPr>
              <a:t>S</a:t>
            </a:r>
            <a:r>
              <a:rPr lang="en-US" dirty="0" smtClean="0">
                <a:latin typeface="+mj-lt"/>
              </a:rPr>
              <a:t>KETCH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Sketching is done by hashing discriminative shingles constructed from a walk path of a biased-random walk.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S</a:t>
            </a:r>
            <a:r>
              <a:rPr lang="en-US" dirty="0">
                <a:latin typeface="+mj-lt"/>
              </a:rPr>
              <a:t>NAP</a:t>
            </a:r>
            <a:r>
              <a:rPr lang="en-US" sz="2400" dirty="0">
                <a:latin typeface="+mj-lt"/>
              </a:rPr>
              <a:t>S</a:t>
            </a:r>
            <a:r>
              <a:rPr lang="en-US" dirty="0">
                <a:latin typeface="+mj-lt"/>
              </a:rPr>
              <a:t>KETCH</a:t>
            </a:r>
            <a:r>
              <a:rPr lang="en-US" dirty="0"/>
              <a:t> </a:t>
            </a:r>
            <a:r>
              <a:rPr lang="en-US" sz="2400" dirty="0" smtClean="0">
                <a:latin typeface="+mj-lt"/>
              </a:rPr>
              <a:t>effectively </a:t>
            </a:r>
            <a:r>
              <a:rPr lang="en-US" sz="2400" dirty="0">
                <a:latin typeface="+mj-lt"/>
              </a:rPr>
              <a:t>represent graphs into a </a:t>
            </a:r>
            <a:r>
              <a:rPr lang="en-US" sz="2400" dirty="0" smtClean="0">
                <a:latin typeface="+mj-lt"/>
              </a:rPr>
              <a:t>feature </a:t>
            </a:r>
            <a:r>
              <a:rPr lang="en-US" sz="2400" dirty="0">
                <a:latin typeface="+mj-lt"/>
              </a:rPr>
              <a:t>vector </a:t>
            </a:r>
            <a:r>
              <a:rPr lang="en-US" sz="2400" dirty="0" smtClean="0">
                <a:latin typeface="+mj-lt"/>
              </a:rPr>
              <a:t>with efficient </a:t>
            </a:r>
            <a:r>
              <a:rPr lang="en-US" sz="2400" dirty="0">
                <a:latin typeface="+mj-lt"/>
              </a:rPr>
              <a:t>memory </a:t>
            </a:r>
            <a:r>
              <a:rPr lang="en-US" sz="2400" dirty="0" smtClean="0">
                <a:latin typeface="+mj-lt"/>
              </a:rPr>
              <a:t>usage.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It performed well in graph classification.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It outperformed both </a:t>
            </a:r>
            <a:r>
              <a:rPr lang="en-US" sz="2400" dirty="0">
                <a:latin typeface="+mj-lt"/>
              </a:rPr>
              <a:t>the baseline anomaly detection approaches </a:t>
            </a:r>
            <a:r>
              <a:rPr lang="en-US" sz="2400" dirty="0" smtClean="0">
                <a:latin typeface="+mj-lt"/>
              </a:rPr>
              <a:t> in detecting </a:t>
            </a:r>
            <a:r>
              <a:rPr lang="en-US" sz="2400" dirty="0">
                <a:latin typeface="+mj-lt"/>
              </a:rPr>
              <a:t>network </a:t>
            </a:r>
            <a:r>
              <a:rPr lang="en-US" sz="2400" dirty="0" smtClean="0">
                <a:latin typeface="+mj-lt"/>
              </a:rPr>
              <a:t>anomalies.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13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Graphs Are Everywhere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Oval 2"/>
          <p:cNvSpPr/>
          <p:nvPr/>
        </p:nvSpPr>
        <p:spPr>
          <a:xfrm>
            <a:off x="338953" y="3417452"/>
            <a:ext cx="3928006" cy="2680279"/>
          </a:xfrm>
          <a:prstGeom prst="ellipse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937569" y="1337242"/>
            <a:ext cx="2248165" cy="2175413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349642" y="1331157"/>
            <a:ext cx="3929480" cy="2611805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443031" y="1405292"/>
            <a:ext cx="2366211" cy="2021572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730361" y="3842900"/>
            <a:ext cx="3285225" cy="2141827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417939" y="1143022"/>
            <a:ext cx="1955013" cy="1640373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744365" y="3512655"/>
            <a:ext cx="2005986" cy="49035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Co-purchase Network</a:t>
            </a:r>
            <a:endParaRPr lang="en-US" sz="1600" dirty="0">
              <a:latin typeface="+mj-lt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231868" y="6225804"/>
            <a:ext cx="214217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Social Network</a:t>
            </a:r>
            <a:endParaRPr lang="en-US" sz="1600" dirty="0">
              <a:latin typeface="+mj-lt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443031" y="5984727"/>
            <a:ext cx="214217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Citation Network</a:t>
            </a:r>
            <a:endParaRPr lang="en-US" sz="1600" dirty="0"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319108" y="3990255"/>
            <a:ext cx="214217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Protein Interaction</a:t>
            </a:r>
            <a:endParaRPr lang="en-US" sz="1600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9930617" y="3518114"/>
            <a:ext cx="214217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Computer Network</a:t>
            </a:r>
            <a:endParaRPr lang="en-US" sz="1600" dirty="0">
              <a:latin typeface="+mj-lt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30776" y="2906401"/>
            <a:ext cx="2142176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Chemical Compounds</a:t>
            </a:r>
            <a:endParaRPr lang="en-US" sz="1600" dirty="0">
              <a:latin typeface="+mj-lt"/>
            </a:endParaRPr>
          </a:p>
        </p:txBody>
      </p:sp>
      <p:sp>
        <p:nvSpPr>
          <p:cNvPr id="96" name="Oval 95"/>
          <p:cNvSpPr/>
          <p:nvPr/>
        </p:nvSpPr>
        <p:spPr>
          <a:xfrm>
            <a:off x="4497049" y="4275371"/>
            <a:ext cx="3854761" cy="2041771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5334640" y="6317143"/>
            <a:ext cx="2142176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Internet of Things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888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/>
      <p:bldP spid="91" grpId="0"/>
      <p:bldP spid="92" grpId="0"/>
      <p:bldP spid="93" grpId="0"/>
      <p:bldP spid="94" grpId="0"/>
      <p:bldP spid="95" grpId="0"/>
      <p:bldP spid="96" grpId="0" animBg="1"/>
      <p:bldP spid="9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Proposed Solution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ecision 2"/>
          <p:cNvSpPr/>
          <p:nvPr/>
        </p:nvSpPr>
        <p:spPr>
          <a:xfrm>
            <a:off x="8716487" y="1485162"/>
            <a:ext cx="1492631" cy="1344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Drift ?</a:t>
            </a:r>
            <a:endParaRPr lang="en-US" sz="2400" b="1" dirty="0"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3613" y="1827526"/>
            <a:ext cx="3784611" cy="631573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Concept </a:t>
            </a:r>
            <a:r>
              <a:rPr lang="en-US" sz="2400" b="1" smtClean="0">
                <a:latin typeface="+mj-lt"/>
              </a:rPr>
              <a:t>Drift Detection</a:t>
            </a:r>
            <a:endParaRPr lang="en-US" sz="2400" b="1" dirty="0">
              <a:latin typeface="+mj-lt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813613" y="4889198"/>
            <a:ext cx="3753376" cy="640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+mj-lt"/>
              </a:rPr>
              <a:t>Graph Representation</a:t>
            </a:r>
            <a:endParaRPr lang="en-US" sz="2400" b="1" dirty="0">
              <a:latin typeface="+mj-lt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923165" y="3459822"/>
            <a:ext cx="3079273" cy="83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Graph Stream</a:t>
            </a:r>
          </a:p>
          <a:p>
            <a:pPr algn="ctr"/>
            <a:r>
              <a:rPr lang="en-US" sz="2400" b="1" dirty="0" smtClean="0">
                <a:latin typeface="+mj-lt"/>
              </a:rPr>
              <a:t>Classification</a:t>
            </a:r>
            <a:endParaRPr lang="en-US" sz="2400" b="1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02114" y="2533336"/>
            <a:ext cx="1213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02114" y="4697416"/>
            <a:ext cx="12679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002114" y="4173160"/>
            <a:ext cx="1213104" cy="112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002114" y="3662524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002114" y="3009287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1903603" y="2099145"/>
            <a:ext cx="896112" cy="3026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5" idx="3"/>
            <a:endCxn id="3" idx="1"/>
          </p:cNvCxnSpPr>
          <p:nvPr/>
        </p:nvCxnSpPr>
        <p:spPr>
          <a:xfrm>
            <a:off x="7598224" y="2143313"/>
            <a:ext cx="1118263" cy="14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122842" y="342792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Graph Stream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887068" y="3612589"/>
            <a:ext cx="12085" cy="1596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5" idx="1"/>
          </p:cNvCxnSpPr>
          <p:nvPr/>
        </p:nvCxnSpPr>
        <p:spPr>
          <a:xfrm>
            <a:off x="2887067" y="2143313"/>
            <a:ext cx="9265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85" idx="1"/>
          </p:cNvCxnSpPr>
          <p:nvPr/>
        </p:nvCxnSpPr>
        <p:spPr>
          <a:xfrm>
            <a:off x="2887067" y="5192901"/>
            <a:ext cx="926546" cy="16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441080" y="3232998"/>
            <a:ext cx="45076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</a:t>
            </a:r>
            <a:r>
              <a:rPr lang="en-US" sz="2800" b="1" baseline="-25000" dirty="0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9" name="Straight Arrow Connector 108"/>
          <p:cNvCxnSpPr>
            <a:endCxn id="86" idx="2"/>
          </p:cNvCxnSpPr>
          <p:nvPr/>
        </p:nvCxnSpPr>
        <p:spPr>
          <a:xfrm flipV="1">
            <a:off x="9462802" y="4290898"/>
            <a:ext cx="0" cy="917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" idx="2"/>
            <a:endCxn id="86" idx="0"/>
          </p:cNvCxnSpPr>
          <p:nvPr/>
        </p:nvCxnSpPr>
        <p:spPr>
          <a:xfrm flipH="1">
            <a:off x="9462802" y="2829967"/>
            <a:ext cx="1" cy="629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1030850" y="3922488"/>
            <a:ext cx="8014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09368" y="516032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Sketch Vector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462801" y="28761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Yes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235866" y="3911307"/>
            <a:ext cx="39145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5"/>
                </a:solidFill>
                <a:latin typeface="+mj-lt"/>
              </a:rPr>
              <a:t>y</a:t>
            </a:r>
            <a:r>
              <a:rPr lang="en-US" sz="2400" b="1" baseline="-25000" dirty="0" err="1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888648" y="2135661"/>
            <a:ext cx="0" cy="1483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66990" y="5208772"/>
            <a:ext cx="189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3502" y="5837879"/>
            <a:ext cx="11455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+mj-lt"/>
              </a:rPr>
              <a:t>Ramesh Paudel and William Eberle, “An Approach For Concept Drift Detection in a Graph Stream Using Discriminative Subgraphs”, ACM Transaction on Knowledge Discovery from Data - 2020.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(awaiting final reply)</a:t>
            </a:r>
            <a:endParaRPr lang="en-US" dirty="0">
              <a:solidFill>
                <a:srgbClr val="FF0000"/>
              </a:solidFill>
              <a:latin typeface="+mj-lt"/>
            </a:endParaRPr>
          </a:p>
          <a:p>
            <a:endParaRPr lang="en-US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128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170432" y="1735544"/>
            <a:ext cx="107655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In </a:t>
            </a:r>
            <a:r>
              <a:rPr lang="en-US" sz="2400" dirty="0">
                <a:latin typeface="+mj-lt"/>
              </a:rPr>
              <a:t>a streaming scenario, </a:t>
            </a:r>
            <a:r>
              <a:rPr lang="en-US" sz="2400" dirty="0" smtClean="0">
                <a:latin typeface="+mj-lt"/>
              </a:rPr>
              <a:t>data distribution can change over time.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b="1" dirty="0">
                <a:latin typeface="+mj-lt"/>
              </a:rPr>
              <a:t>C</a:t>
            </a:r>
            <a:r>
              <a:rPr lang="en-US" sz="2400" b="1" dirty="0" smtClean="0">
                <a:latin typeface="+mj-lt"/>
              </a:rPr>
              <a:t>oncept drift </a:t>
            </a:r>
            <a:r>
              <a:rPr lang="en-US" sz="2400" dirty="0" smtClean="0">
                <a:latin typeface="+mj-lt"/>
              </a:rPr>
              <a:t>is the phenomenon </a:t>
            </a:r>
            <a:r>
              <a:rPr lang="en-US" sz="2400" dirty="0">
                <a:latin typeface="+mj-lt"/>
              </a:rPr>
              <a:t>of changing data distribution over </a:t>
            </a:r>
            <a:r>
              <a:rPr lang="en-US" sz="2400" dirty="0" smtClean="0">
                <a:latin typeface="+mj-lt"/>
              </a:rPr>
              <a:t>time.</a:t>
            </a:r>
          </a:p>
          <a:p>
            <a:pPr marL="285750" indent="-285750">
              <a:buFont typeface="Arial" charset="0"/>
              <a:buChar char="•"/>
            </a:pPr>
            <a:endParaRPr lang="en-US" sz="2400" b="1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Due to concept drift, the </a:t>
            </a:r>
            <a:r>
              <a:rPr lang="en-US" sz="2400" dirty="0">
                <a:latin typeface="+mj-lt"/>
              </a:rPr>
              <a:t>machine learning model built on the historical data can be inconsistent with </a:t>
            </a:r>
            <a:r>
              <a:rPr lang="en-US" sz="2400" dirty="0" smtClean="0">
                <a:latin typeface="+mj-lt"/>
              </a:rPr>
              <a:t>the current </a:t>
            </a:r>
            <a:r>
              <a:rPr lang="en-US" sz="2400" dirty="0">
                <a:latin typeface="+mj-lt"/>
              </a:rPr>
              <a:t>data, leading to a deterioration of the model </a:t>
            </a:r>
            <a:r>
              <a:rPr lang="en-US" sz="2400" dirty="0" smtClean="0">
                <a:latin typeface="+mj-lt"/>
              </a:rPr>
              <a:t>performance.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A</a:t>
            </a:r>
            <a:r>
              <a:rPr lang="en-US" sz="2400" dirty="0" smtClean="0">
                <a:latin typeface="+mj-lt"/>
              </a:rPr>
              <a:t>n efficient learning model </a:t>
            </a:r>
            <a:r>
              <a:rPr lang="en-US" sz="2400" dirty="0">
                <a:latin typeface="+mj-lt"/>
              </a:rPr>
              <a:t>should consider concept drift and adapt to the new </a:t>
            </a:r>
            <a:r>
              <a:rPr lang="en-US" sz="2400" dirty="0" smtClean="0">
                <a:latin typeface="+mj-lt"/>
              </a:rPr>
              <a:t>data.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002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Motivation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941832" y="1183962"/>
            <a:ext cx="107655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Numerous drift detection approaches </a:t>
            </a:r>
            <a:r>
              <a:rPr lang="en-US" sz="2400" dirty="0" smtClean="0">
                <a:latin typeface="+mj-lt"/>
              </a:rPr>
              <a:t>are proposed for traditional </a:t>
            </a:r>
            <a:r>
              <a:rPr lang="en-US" sz="2400" dirty="0">
                <a:latin typeface="+mj-lt"/>
              </a:rPr>
              <a:t>data </a:t>
            </a:r>
            <a:r>
              <a:rPr lang="en-US" sz="2400" dirty="0" smtClean="0">
                <a:latin typeface="+mj-lt"/>
              </a:rPr>
              <a:t>streams.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Limited research related to drift detection in graph stream.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531750"/>
              </p:ext>
            </p:extLst>
          </p:nvPr>
        </p:nvGraphicFramePr>
        <p:xfrm>
          <a:off x="1290581" y="2579370"/>
          <a:ext cx="9867958" cy="312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4173"/>
                <a:gridCol w="2201621"/>
                <a:gridCol w="5872164"/>
              </a:tblGrid>
              <a:tr h="138794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Techniques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Algorithm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Problems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Drift</a:t>
                      </a:r>
                      <a:r>
                        <a:rPr lang="en-US" baseline="0" dirty="0" smtClean="0">
                          <a:latin typeface="+mj-lt"/>
                        </a:rPr>
                        <a:t> Tolerant Classifiers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NSH</a:t>
                      </a:r>
                      <a:r>
                        <a:rPr lang="en-US" baseline="0" dirty="0" smtClean="0">
                          <a:latin typeface="+mj-lt"/>
                        </a:rPr>
                        <a:t> Kernel [12]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Not a active drift</a:t>
                      </a:r>
                      <a:r>
                        <a:rPr lang="en-US" baseline="0" dirty="0" smtClean="0">
                          <a:latin typeface="+mj-lt"/>
                        </a:rPr>
                        <a:t> detector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ARC-GS [18]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gEboost [19]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+mj-lt"/>
                        </a:rPr>
                        <a:t>gSLU</a:t>
                      </a:r>
                      <a:r>
                        <a:rPr lang="en-US" dirty="0" smtClean="0">
                          <a:latin typeface="+mj-lt"/>
                        </a:rPr>
                        <a:t> [20]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Drift</a:t>
                      </a:r>
                      <a:r>
                        <a:rPr lang="en-US" baseline="0" dirty="0" smtClean="0">
                          <a:latin typeface="+mj-lt"/>
                        </a:rPr>
                        <a:t> Detector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Graph Entropy</a:t>
                      </a:r>
                      <a:r>
                        <a:rPr lang="en-US" baseline="0" dirty="0" smtClean="0">
                          <a:latin typeface="+mj-lt"/>
                        </a:rPr>
                        <a:t> Method 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Supervised,</a:t>
                      </a:r>
                      <a:r>
                        <a:rPr lang="en-US" baseline="0" dirty="0" smtClean="0">
                          <a:latin typeface="+mj-lt"/>
                        </a:rPr>
                        <a:t> not practical for live stream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>
                          <a:latin typeface="+mj-lt"/>
                        </a:rPr>
                        <a:t>Zambon</a:t>
                      </a:r>
                      <a:r>
                        <a:rPr lang="en-US" baseline="0" dirty="0" smtClean="0">
                          <a:latin typeface="+mj-lt"/>
                        </a:rPr>
                        <a:t> et. al. 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j-lt"/>
                        </a:rPr>
                        <a:t>Constrained by predefined prototype graph for graph embedding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90581" y="5849570"/>
            <a:ext cx="938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Hence,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+mj-lt"/>
              </a:rPr>
              <a:t>We need non-constrained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and unsupervised 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concept drift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detection approach</a:t>
            </a:r>
          </a:p>
        </p:txBody>
      </p:sp>
    </p:spTree>
    <p:extLst>
      <p:ext uri="{BB962C8B-B14F-4D97-AF65-F5344CB8AC3E}">
        <p14:creationId xmlns:p14="http://schemas.microsoft.com/office/powerpoint/2010/main" val="15926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908277" y="667871"/>
            <a:ext cx="10375445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Discriminative Subgraph-base Drift Detection </a:t>
            </a:r>
          </a:p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3200" b="1" dirty="0" smtClean="0">
                <a:ea typeface="Segoe UI" panose="020B0502040204020203" pitchFamily="34" charset="0"/>
                <a:cs typeface="Segoe UI" panose="020B0502040204020203" pitchFamily="34" charset="0"/>
              </a:rPr>
              <a:t>DSDD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532000" y="2097130"/>
            <a:ext cx="2707187" cy="2438294"/>
            <a:chOff x="1437462" y="2610442"/>
            <a:chExt cx="1834854" cy="1830914"/>
          </a:xfrm>
        </p:grpSpPr>
        <p:sp>
          <p:nvSpPr>
            <p:cNvPr id="238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015685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5046525" y="2123543"/>
            <a:ext cx="2406641" cy="2407905"/>
            <a:chOff x="1437463" y="2610443"/>
            <a:chExt cx="1834855" cy="1830914"/>
          </a:xfrm>
        </p:grpSpPr>
        <p:sp>
          <p:nvSpPr>
            <p:cNvPr id="235" name="Freeform 84"/>
            <p:cNvSpPr>
              <a:spLocks/>
            </p:cNvSpPr>
            <p:nvPr/>
          </p:nvSpPr>
          <p:spPr bwMode="auto">
            <a:xfrm>
              <a:off x="1437463" y="2610443"/>
              <a:ext cx="1834855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Oval 87"/>
            <p:cNvSpPr>
              <a:spLocks noChangeArrowheads="1"/>
            </p:cNvSpPr>
            <p:nvPr/>
          </p:nvSpPr>
          <p:spPr bwMode="auto">
            <a:xfrm>
              <a:off x="1710450" y="2882256"/>
              <a:ext cx="1288877" cy="1287287"/>
            </a:xfrm>
            <a:prstGeom prst="ellipse">
              <a:avLst/>
            </a:prstGeom>
            <a:solidFill>
              <a:srgbClr val="38906C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8561051" y="2111025"/>
            <a:ext cx="2591967" cy="2420423"/>
            <a:chOff x="1437462" y="2610442"/>
            <a:chExt cx="1834854" cy="1830914"/>
          </a:xfrm>
        </p:grpSpPr>
        <p:sp>
          <p:nvSpPr>
            <p:cNvPr id="232" name="Freeform 84"/>
            <p:cNvSpPr>
              <a:spLocks/>
            </p:cNvSpPr>
            <p:nvPr/>
          </p:nvSpPr>
          <p:spPr bwMode="auto">
            <a:xfrm>
              <a:off x="1437462" y="2610442"/>
              <a:ext cx="1834854" cy="1830914"/>
            </a:xfrm>
            <a:custGeom>
              <a:avLst/>
              <a:gdLst>
                <a:gd name="T0" fmla="*/ 1172 w 1182"/>
                <a:gd name="T1" fmla="*/ 706 h 1179"/>
                <a:gd name="T2" fmla="*/ 1182 w 1182"/>
                <a:gd name="T3" fmla="*/ 619 h 1179"/>
                <a:gd name="T4" fmla="*/ 1082 w 1182"/>
                <a:gd name="T5" fmla="*/ 588 h 1179"/>
                <a:gd name="T6" fmla="*/ 1075 w 1182"/>
                <a:gd name="T7" fmla="*/ 511 h 1179"/>
                <a:gd name="T8" fmla="*/ 1168 w 1182"/>
                <a:gd name="T9" fmla="*/ 459 h 1179"/>
                <a:gd name="T10" fmla="*/ 1143 w 1182"/>
                <a:gd name="T11" fmla="*/ 377 h 1179"/>
                <a:gd name="T12" fmla="*/ 1038 w 1182"/>
                <a:gd name="T13" fmla="*/ 389 h 1179"/>
                <a:gd name="T14" fmla="*/ 999 w 1182"/>
                <a:gd name="T15" fmla="*/ 319 h 1179"/>
                <a:gd name="T16" fmla="*/ 1062 w 1182"/>
                <a:gd name="T17" fmla="*/ 234 h 1179"/>
                <a:gd name="T18" fmla="*/ 1006 w 1182"/>
                <a:gd name="T19" fmla="*/ 171 h 1179"/>
                <a:gd name="T20" fmla="*/ 916 w 1182"/>
                <a:gd name="T21" fmla="*/ 224 h 1179"/>
                <a:gd name="T22" fmla="*/ 850 w 1182"/>
                <a:gd name="T23" fmla="*/ 175 h 1179"/>
                <a:gd name="T24" fmla="*/ 873 w 1182"/>
                <a:gd name="T25" fmla="*/ 72 h 1179"/>
                <a:gd name="T26" fmla="*/ 797 w 1182"/>
                <a:gd name="T27" fmla="*/ 37 h 1179"/>
                <a:gd name="T28" fmla="*/ 735 w 1182"/>
                <a:gd name="T29" fmla="*/ 123 h 1179"/>
                <a:gd name="T30" fmla="*/ 654 w 1182"/>
                <a:gd name="T31" fmla="*/ 105 h 1179"/>
                <a:gd name="T32" fmla="*/ 633 w 1182"/>
                <a:gd name="T33" fmla="*/ 2 h 1179"/>
                <a:gd name="T34" fmla="*/ 591 w 1182"/>
                <a:gd name="T35" fmla="*/ 0 h 1179"/>
                <a:gd name="T36" fmla="*/ 549 w 1182"/>
                <a:gd name="T37" fmla="*/ 2 h 1179"/>
                <a:gd name="T38" fmla="*/ 528 w 1182"/>
                <a:gd name="T39" fmla="*/ 105 h 1179"/>
                <a:gd name="T40" fmla="*/ 447 w 1182"/>
                <a:gd name="T41" fmla="*/ 123 h 1179"/>
                <a:gd name="T42" fmla="*/ 386 w 1182"/>
                <a:gd name="T43" fmla="*/ 37 h 1179"/>
                <a:gd name="T44" fmla="*/ 310 w 1182"/>
                <a:gd name="T45" fmla="*/ 72 h 1179"/>
                <a:gd name="T46" fmla="*/ 333 w 1182"/>
                <a:gd name="T47" fmla="*/ 175 h 1179"/>
                <a:gd name="T48" fmla="*/ 267 w 1182"/>
                <a:gd name="T49" fmla="*/ 224 h 1179"/>
                <a:gd name="T50" fmla="*/ 176 w 1182"/>
                <a:gd name="T51" fmla="*/ 171 h 1179"/>
                <a:gd name="T52" fmla="*/ 120 w 1182"/>
                <a:gd name="T53" fmla="*/ 234 h 1179"/>
                <a:gd name="T54" fmla="*/ 183 w 1182"/>
                <a:gd name="T55" fmla="*/ 319 h 1179"/>
                <a:gd name="T56" fmla="*/ 144 w 1182"/>
                <a:gd name="T57" fmla="*/ 389 h 1179"/>
                <a:gd name="T58" fmla="*/ 40 w 1182"/>
                <a:gd name="T59" fmla="*/ 377 h 1179"/>
                <a:gd name="T60" fmla="*/ 14 w 1182"/>
                <a:gd name="T61" fmla="*/ 459 h 1179"/>
                <a:gd name="T62" fmla="*/ 107 w 1182"/>
                <a:gd name="T63" fmla="*/ 511 h 1179"/>
                <a:gd name="T64" fmla="*/ 100 w 1182"/>
                <a:gd name="T65" fmla="*/ 588 h 1179"/>
                <a:gd name="T66" fmla="*/ 0 w 1182"/>
                <a:gd name="T67" fmla="*/ 619 h 1179"/>
                <a:gd name="T68" fmla="*/ 10 w 1182"/>
                <a:gd name="T69" fmla="*/ 706 h 1179"/>
                <a:gd name="T70" fmla="*/ 116 w 1182"/>
                <a:gd name="T71" fmla="*/ 716 h 1179"/>
                <a:gd name="T72" fmla="*/ 140 w 1182"/>
                <a:gd name="T73" fmla="*/ 786 h 1179"/>
                <a:gd name="T74" fmla="*/ 61 w 1182"/>
                <a:gd name="T75" fmla="*/ 856 h 1179"/>
                <a:gd name="T76" fmla="*/ 107 w 1182"/>
                <a:gd name="T77" fmla="*/ 932 h 1179"/>
                <a:gd name="T78" fmla="*/ 207 w 1182"/>
                <a:gd name="T79" fmla="*/ 898 h 1179"/>
                <a:gd name="T80" fmla="*/ 256 w 1182"/>
                <a:gd name="T81" fmla="*/ 951 h 1179"/>
                <a:gd name="T82" fmla="*/ 212 w 1182"/>
                <a:gd name="T83" fmla="*/ 1047 h 1179"/>
                <a:gd name="T84" fmla="*/ 285 w 1182"/>
                <a:gd name="T85" fmla="*/ 1099 h 1179"/>
                <a:gd name="T86" fmla="*/ 363 w 1182"/>
                <a:gd name="T87" fmla="*/ 1027 h 1179"/>
                <a:gd name="T88" fmla="*/ 427 w 1182"/>
                <a:gd name="T89" fmla="*/ 1055 h 1179"/>
                <a:gd name="T90" fmla="*/ 426 w 1182"/>
                <a:gd name="T91" fmla="*/ 1161 h 1179"/>
                <a:gd name="T92" fmla="*/ 514 w 1182"/>
                <a:gd name="T93" fmla="*/ 1179 h 1179"/>
                <a:gd name="T94" fmla="*/ 557 w 1182"/>
                <a:gd name="T95" fmla="*/ 1082 h 1179"/>
                <a:gd name="T96" fmla="*/ 591 w 1182"/>
                <a:gd name="T97" fmla="*/ 1083 h 1179"/>
                <a:gd name="T98" fmla="*/ 626 w 1182"/>
                <a:gd name="T99" fmla="*/ 1082 h 1179"/>
                <a:gd name="T100" fmla="*/ 668 w 1182"/>
                <a:gd name="T101" fmla="*/ 1179 h 1179"/>
                <a:gd name="T102" fmla="*/ 756 w 1182"/>
                <a:gd name="T103" fmla="*/ 1161 h 1179"/>
                <a:gd name="T104" fmla="*/ 755 w 1182"/>
                <a:gd name="T105" fmla="*/ 1055 h 1179"/>
                <a:gd name="T106" fmla="*/ 819 w 1182"/>
                <a:gd name="T107" fmla="*/ 1027 h 1179"/>
                <a:gd name="T108" fmla="*/ 897 w 1182"/>
                <a:gd name="T109" fmla="*/ 1099 h 1179"/>
                <a:gd name="T110" fmla="*/ 970 w 1182"/>
                <a:gd name="T111" fmla="*/ 1047 h 1179"/>
                <a:gd name="T112" fmla="*/ 927 w 1182"/>
                <a:gd name="T113" fmla="*/ 951 h 1179"/>
                <a:gd name="T114" fmla="*/ 975 w 1182"/>
                <a:gd name="T115" fmla="*/ 898 h 1179"/>
                <a:gd name="T116" fmla="*/ 1076 w 1182"/>
                <a:gd name="T117" fmla="*/ 932 h 1179"/>
                <a:gd name="T118" fmla="*/ 1121 w 1182"/>
                <a:gd name="T119" fmla="*/ 856 h 1179"/>
                <a:gd name="T120" fmla="*/ 1042 w 1182"/>
                <a:gd name="T121" fmla="*/ 786 h 1179"/>
                <a:gd name="T122" fmla="*/ 1066 w 1182"/>
                <a:gd name="T123" fmla="*/ 716 h 1179"/>
                <a:gd name="T124" fmla="*/ 1172 w 1182"/>
                <a:gd name="T125" fmla="*/ 706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2" h="1179">
                  <a:moveTo>
                    <a:pt x="1172" y="706"/>
                  </a:moveTo>
                  <a:cubicBezTo>
                    <a:pt x="1177" y="678"/>
                    <a:pt x="1181" y="649"/>
                    <a:pt x="1182" y="619"/>
                  </a:cubicBezTo>
                  <a:cubicBezTo>
                    <a:pt x="1082" y="588"/>
                    <a:pt x="1082" y="588"/>
                    <a:pt x="1082" y="588"/>
                  </a:cubicBezTo>
                  <a:cubicBezTo>
                    <a:pt x="1082" y="562"/>
                    <a:pt x="1080" y="536"/>
                    <a:pt x="1075" y="511"/>
                  </a:cubicBezTo>
                  <a:cubicBezTo>
                    <a:pt x="1168" y="459"/>
                    <a:pt x="1168" y="459"/>
                    <a:pt x="1168" y="459"/>
                  </a:cubicBezTo>
                  <a:cubicBezTo>
                    <a:pt x="1161" y="431"/>
                    <a:pt x="1153" y="403"/>
                    <a:pt x="1143" y="377"/>
                  </a:cubicBezTo>
                  <a:cubicBezTo>
                    <a:pt x="1038" y="389"/>
                    <a:pt x="1038" y="389"/>
                    <a:pt x="1038" y="389"/>
                  </a:cubicBezTo>
                  <a:cubicBezTo>
                    <a:pt x="1027" y="364"/>
                    <a:pt x="1014" y="341"/>
                    <a:pt x="999" y="319"/>
                  </a:cubicBezTo>
                  <a:cubicBezTo>
                    <a:pt x="1062" y="234"/>
                    <a:pt x="1062" y="234"/>
                    <a:pt x="1062" y="234"/>
                  </a:cubicBezTo>
                  <a:cubicBezTo>
                    <a:pt x="1045" y="211"/>
                    <a:pt x="1026" y="190"/>
                    <a:pt x="1006" y="171"/>
                  </a:cubicBezTo>
                  <a:cubicBezTo>
                    <a:pt x="916" y="224"/>
                    <a:pt x="916" y="224"/>
                    <a:pt x="916" y="224"/>
                  </a:cubicBezTo>
                  <a:cubicBezTo>
                    <a:pt x="895" y="206"/>
                    <a:pt x="873" y="189"/>
                    <a:pt x="850" y="175"/>
                  </a:cubicBezTo>
                  <a:cubicBezTo>
                    <a:pt x="873" y="72"/>
                    <a:pt x="873" y="72"/>
                    <a:pt x="873" y="72"/>
                  </a:cubicBezTo>
                  <a:cubicBezTo>
                    <a:pt x="848" y="58"/>
                    <a:pt x="823" y="47"/>
                    <a:pt x="797" y="37"/>
                  </a:cubicBezTo>
                  <a:cubicBezTo>
                    <a:pt x="735" y="123"/>
                    <a:pt x="735" y="123"/>
                    <a:pt x="735" y="123"/>
                  </a:cubicBezTo>
                  <a:cubicBezTo>
                    <a:pt x="709" y="115"/>
                    <a:pt x="682" y="109"/>
                    <a:pt x="654" y="105"/>
                  </a:cubicBezTo>
                  <a:cubicBezTo>
                    <a:pt x="633" y="2"/>
                    <a:pt x="633" y="2"/>
                    <a:pt x="633" y="2"/>
                  </a:cubicBezTo>
                  <a:cubicBezTo>
                    <a:pt x="619" y="1"/>
                    <a:pt x="605" y="0"/>
                    <a:pt x="591" y="0"/>
                  </a:cubicBezTo>
                  <a:cubicBezTo>
                    <a:pt x="577" y="0"/>
                    <a:pt x="563" y="1"/>
                    <a:pt x="549" y="2"/>
                  </a:cubicBezTo>
                  <a:cubicBezTo>
                    <a:pt x="528" y="105"/>
                    <a:pt x="528" y="105"/>
                    <a:pt x="528" y="105"/>
                  </a:cubicBezTo>
                  <a:cubicBezTo>
                    <a:pt x="500" y="109"/>
                    <a:pt x="473" y="115"/>
                    <a:pt x="447" y="123"/>
                  </a:cubicBezTo>
                  <a:cubicBezTo>
                    <a:pt x="386" y="37"/>
                    <a:pt x="386" y="37"/>
                    <a:pt x="386" y="37"/>
                  </a:cubicBezTo>
                  <a:cubicBezTo>
                    <a:pt x="359" y="47"/>
                    <a:pt x="334" y="58"/>
                    <a:pt x="310" y="72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09" y="189"/>
                    <a:pt x="287" y="206"/>
                    <a:pt x="267" y="224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6" y="190"/>
                    <a:pt x="137" y="211"/>
                    <a:pt x="120" y="234"/>
                  </a:cubicBezTo>
                  <a:cubicBezTo>
                    <a:pt x="183" y="319"/>
                    <a:pt x="183" y="319"/>
                    <a:pt x="183" y="319"/>
                  </a:cubicBezTo>
                  <a:cubicBezTo>
                    <a:pt x="168" y="341"/>
                    <a:pt x="155" y="364"/>
                    <a:pt x="144" y="389"/>
                  </a:cubicBezTo>
                  <a:cubicBezTo>
                    <a:pt x="40" y="377"/>
                    <a:pt x="40" y="377"/>
                    <a:pt x="40" y="377"/>
                  </a:cubicBezTo>
                  <a:cubicBezTo>
                    <a:pt x="29" y="403"/>
                    <a:pt x="21" y="431"/>
                    <a:pt x="14" y="459"/>
                  </a:cubicBezTo>
                  <a:cubicBezTo>
                    <a:pt x="107" y="511"/>
                    <a:pt x="107" y="511"/>
                    <a:pt x="107" y="511"/>
                  </a:cubicBezTo>
                  <a:cubicBezTo>
                    <a:pt x="103" y="536"/>
                    <a:pt x="100" y="562"/>
                    <a:pt x="100" y="588"/>
                  </a:cubicBezTo>
                  <a:cubicBezTo>
                    <a:pt x="0" y="619"/>
                    <a:pt x="0" y="619"/>
                    <a:pt x="0" y="619"/>
                  </a:cubicBezTo>
                  <a:cubicBezTo>
                    <a:pt x="1" y="649"/>
                    <a:pt x="5" y="678"/>
                    <a:pt x="10" y="706"/>
                  </a:cubicBezTo>
                  <a:cubicBezTo>
                    <a:pt x="116" y="716"/>
                    <a:pt x="116" y="716"/>
                    <a:pt x="116" y="716"/>
                  </a:cubicBezTo>
                  <a:cubicBezTo>
                    <a:pt x="122" y="740"/>
                    <a:pt x="130" y="764"/>
                    <a:pt x="140" y="786"/>
                  </a:cubicBezTo>
                  <a:cubicBezTo>
                    <a:pt x="61" y="856"/>
                    <a:pt x="61" y="856"/>
                    <a:pt x="61" y="856"/>
                  </a:cubicBezTo>
                  <a:cubicBezTo>
                    <a:pt x="74" y="883"/>
                    <a:pt x="90" y="908"/>
                    <a:pt x="107" y="932"/>
                  </a:cubicBezTo>
                  <a:cubicBezTo>
                    <a:pt x="207" y="898"/>
                    <a:pt x="207" y="898"/>
                    <a:pt x="207" y="898"/>
                  </a:cubicBezTo>
                  <a:cubicBezTo>
                    <a:pt x="222" y="917"/>
                    <a:pt x="238" y="934"/>
                    <a:pt x="256" y="951"/>
                  </a:cubicBezTo>
                  <a:cubicBezTo>
                    <a:pt x="212" y="1047"/>
                    <a:pt x="212" y="1047"/>
                    <a:pt x="212" y="1047"/>
                  </a:cubicBezTo>
                  <a:cubicBezTo>
                    <a:pt x="235" y="1066"/>
                    <a:pt x="259" y="1083"/>
                    <a:pt x="285" y="1099"/>
                  </a:cubicBezTo>
                  <a:cubicBezTo>
                    <a:pt x="363" y="1027"/>
                    <a:pt x="363" y="1027"/>
                    <a:pt x="363" y="1027"/>
                  </a:cubicBezTo>
                  <a:cubicBezTo>
                    <a:pt x="384" y="1038"/>
                    <a:pt x="405" y="1047"/>
                    <a:pt x="427" y="1055"/>
                  </a:cubicBezTo>
                  <a:cubicBezTo>
                    <a:pt x="426" y="1161"/>
                    <a:pt x="426" y="1161"/>
                    <a:pt x="426" y="1161"/>
                  </a:cubicBezTo>
                  <a:cubicBezTo>
                    <a:pt x="455" y="1169"/>
                    <a:pt x="484" y="1175"/>
                    <a:pt x="514" y="1179"/>
                  </a:cubicBezTo>
                  <a:cubicBezTo>
                    <a:pt x="557" y="1082"/>
                    <a:pt x="557" y="1082"/>
                    <a:pt x="557" y="1082"/>
                  </a:cubicBezTo>
                  <a:cubicBezTo>
                    <a:pt x="568" y="1083"/>
                    <a:pt x="580" y="1083"/>
                    <a:pt x="591" y="1083"/>
                  </a:cubicBezTo>
                  <a:cubicBezTo>
                    <a:pt x="603" y="1083"/>
                    <a:pt x="614" y="1083"/>
                    <a:pt x="626" y="1082"/>
                  </a:cubicBezTo>
                  <a:cubicBezTo>
                    <a:pt x="668" y="1179"/>
                    <a:pt x="668" y="1179"/>
                    <a:pt x="668" y="1179"/>
                  </a:cubicBezTo>
                  <a:cubicBezTo>
                    <a:pt x="698" y="1175"/>
                    <a:pt x="728" y="1169"/>
                    <a:pt x="756" y="1161"/>
                  </a:cubicBezTo>
                  <a:cubicBezTo>
                    <a:pt x="755" y="1055"/>
                    <a:pt x="755" y="1055"/>
                    <a:pt x="755" y="1055"/>
                  </a:cubicBezTo>
                  <a:cubicBezTo>
                    <a:pt x="777" y="1047"/>
                    <a:pt x="799" y="1038"/>
                    <a:pt x="819" y="1027"/>
                  </a:cubicBezTo>
                  <a:cubicBezTo>
                    <a:pt x="897" y="1099"/>
                    <a:pt x="897" y="1099"/>
                    <a:pt x="897" y="1099"/>
                  </a:cubicBezTo>
                  <a:cubicBezTo>
                    <a:pt x="923" y="1083"/>
                    <a:pt x="947" y="1066"/>
                    <a:pt x="970" y="1047"/>
                  </a:cubicBezTo>
                  <a:cubicBezTo>
                    <a:pt x="927" y="951"/>
                    <a:pt x="927" y="951"/>
                    <a:pt x="927" y="951"/>
                  </a:cubicBezTo>
                  <a:cubicBezTo>
                    <a:pt x="944" y="934"/>
                    <a:pt x="960" y="917"/>
                    <a:pt x="975" y="898"/>
                  </a:cubicBezTo>
                  <a:cubicBezTo>
                    <a:pt x="1076" y="932"/>
                    <a:pt x="1076" y="932"/>
                    <a:pt x="1076" y="932"/>
                  </a:cubicBezTo>
                  <a:cubicBezTo>
                    <a:pt x="1093" y="908"/>
                    <a:pt x="1108" y="883"/>
                    <a:pt x="1121" y="856"/>
                  </a:cubicBezTo>
                  <a:cubicBezTo>
                    <a:pt x="1042" y="786"/>
                    <a:pt x="1042" y="786"/>
                    <a:pt x="1042" y="786"/>
                  </a:cubicBezTo>
                  <a:cubicBezTo>
                    <a:pt x="1052" y="764"/>
                    <a:pt x="1060" y="740"/>
                    <a:pt x="1066" y="716"/>
                  </a:cubicBezTo>
                  <a:lnTo>
                    <a:pt x="1172" y="706"/>
                  </a:ln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ffectLst>
              <a:outerShdw blurRad="50800" dist="25400" dir="10800000" algn="r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Oval 87"/>
            <p:cNvSpPr>
              <a:spLocks noChangeArrowheads="1"/>
            </p:cNvSpPr>
            <p:nvPr/>
          </p:nvSpPr>
          <p:spPr bwMode="auto">
            <a:xfrm>
              <a:off x="1710450" y="2882255"/>
              <a:ext cx="1288877" cy="1287287"/>
            </a:xfrm>
            <a:prstGeom prst="ellipse">
              <a:avLst/>
            </a:prstGeom>
            <a:solidFill>
              <a:srgbClr val="FE8D26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Oval 87"/>
            <p:cNvSpPr>
              <a:spLocks noChangeArrowheads="1"/>
            </p:cNvSpPr>
            <p:nvPr/>
          </p:nvSpPr>
          <p:spPr bwMode="auto">
            <a:xfrm>
              <a:off x="1822295" y="2993961"/>
              <a:ext cx="1065187" cy="10638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8" name="TextBox 217"/>
          <p:cNvSpPr txBox="1"/>
          <p:nvPr/>
        </p:nvSpPr>
        <p:spPr>
          <a:xfrm>
            <a:off x="1313443" y="4894530"/>
            <a:ext cx="3107724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Uses Minimum Description Length </a:t>
            </a:r>
            <a:r>
              <a:rPr lang="en-US" dirty="0">
                <a:latin typeface="+mj-lt"/>
              </a:rPr>
              <a:t>(MDL) principle </a:t>
            </a:r>
            <a:r>
              <a:rPr lang="en-US" dirty="0" smtClean="0">
                <a:latin typeface="+mj-lt"/>
              </a:rPr>
              <a:t>to detect discriminative </a:t>
            </a:r>
            <a:r>
              <a:rPr lang="en-US" dirty="0">
                <a:latin typeface="+mj-lt"/>
              </a:rPr>
              <a:t>subgraphs . </a:t>
            </a:r>
          </a:p>
        </p:txBody>
      </p:sp>
      <p:sp>
        <p:nvSpPr>
          <p:cNvPr id="219" name="TextBox 218"/>
          <p:cNvSpPr txBox="1"/>
          <p:nvPr/>
        </p:nvSpPr>
        <p:spPr>
          <a:xfrm>
            <a:off x="2121371" y="2942012"/>
            <a:ext cx="1507460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005F99"/>
                </a:solidFill>
                <a:latin typeface="+mj-lt"/>
              </a:rPr>
              <a:t>Discriminative Subgraph</a:t>
            </a:r>
            <a:endParaRPr lang="en-US" sz="1600" b="1" dirty="0" smtClean="0">
              <a:solidFill>
                <a:srgbClr val="005F99"/>
              </a:solidFill>
              <a:latin typeface="+mj-lt"/>
            </a:endParaRPr>
          </a:p>
          <a:p>
            <a:pPr algn="ctr"/>
            <a:r>
              <a:rPr lang="en-US" sz="1600" b="1" dirty="0" smtClean="0">
                <a:solidFill>
                  <a:srgbClr val="005F99"/>
                </a:solidFill>
                <a:latin typeface="+mj-lt"/>
              </a:rPr>
              <a:t>Detection</a:t>
            </a:r>
            <a:endParaRPr lang="en-US" sz="1600" b="1" dirty="0">
              <a:solidFill>
                <a:srgbClr val="005F99"/>
              </a:solidFill>
              <a:latin typeface="+mj-lt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60133" y="3040401"/>
            <a:ext cx="1234875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46B688"/>
                </a:solidFill>
                <a:latin typeface="+mj-lt"/>
              </a:rPr>
              <a:t>Entropy</a:t>
            </a:r>
          </a:p>
          <a:p>
            <a:pPr algn="ctr"/>
            <a:r>
              <a:rPr lang="en-US" sz="1600" b="1" dirty="0" smtClean="0">
                <a:solidFill>
                  <a:srgbClr val="46B688"/>
                </a:solidFill>
                <a:latin typeface="+mj-lt"/>
              </a:rPr>
              <a:t>Calculation</a:t>
            </a:r>
            <a:endParaRPr lang="en-US" sz="1600" b="1" dirty="0">
              <a:solidFill>
                <a:srgbClr val="46B688"/>
              </a:solidFill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9110297" y="3107979"/>
            <a:ext cx="1358465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mtClean="0">
                <a:solidFill>
                  <a:srgbClr val="FEA34F"/>
                </a:solidFill>
                <a:latin typeface="+mj-lt"/>
              </a:rPr>
              <a:t>Concept Drift Detection</a:t>
            </a:r>
            <a:endParaRPr lang="en-US" sz="1600" b="1" dirty="0">
              <a:solidFill>
                <a:srgbClr val="FEA34F"/>
              </a:solidFill>
              <a:latin typeface="+mj-lt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032500" y="3186570"/>
            <a:ext cx="588778" cy="1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7480710" y="3186570"/>
            <a:ext cx="588778" cy="14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542138" y="4946949"/>
            <a:ext cx="3107724" cy="110799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 </a:t>
            </a:r>
            <a:r>
              <a:rPr lang="en-US" dirty="0" smtClean="0">
                <a:latin typeface="+mj-lt"/>
              </a:rPr>
              <a:t>Calculate </a:t>
            </a:r>
            <a:r>
              <a:rPr lang="en-US" dirty="0">
                <a:latin typeface="+mj-lt"/>
              </a:rPr>
              <a:t>e</a:t>
            </a:r>
            <a:r>
              <a:rPr lang="en-US" dirty="0" smtClean="0">
                <a:latin typeface="+mj-lt"/>
              </a:rPr>
              <a:t>ntropy </a:t>
            </a:r>
            <a:r>
              <a:rPr lang="en-US" dirty="0">
                <a:latin typeface="+mj-lt"/>
              </a:rPr>
              <a:t>of a </a:t>
            </a:r>
            <a:r>
              <a:rPr lang="en-US" dirty="0" smtClean="0">
                <a:latin typeface="+mj-lt"/>
              </a:rPr>
              <a:t>graph to measure its </a:t>
            </a:r>
            <a:r>
              <a:rPr lang="en-US" dirty="0">
                <a:latin typeface="+mj-lt"/>
              </a:rPr>
              <a:t>structural information </a:t>
            </a:r>
            <a:r>
              <a:rPr lang="en-US" dirty="0" smtClean="0">
                <a:latin typeface="+mj-lt"/>
              </a:rPr>
              <a:t>content.</a:t>
            </a:r>
            <a:endParaRPr lang="en-US" dirty="0">
              <a:latin typeface="+mj-lt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351809" y="4961558"/>
            <a:ext cx="2801209" cy="854860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Uses density-ratio estimation on entropy series to detect drifts</a:t>
            </a:r>
            <a:endParaRPr lang="en-US" dirty="0">
              <a:latin typeface="+mj-lt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4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584612" y="586099"/>
            <a:ext cx="91746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Discriminative Subgraph Generation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795130" y="1465941"/>
                <a:ext cx="11035748" cy="258532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endParaRPr lang="en-US" sz="24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</a:rPr>
                  <a:t>The </a:t>
                </a:r>
                <a:r>
                  <a:rPr lang="en-US" sz="2400" dirty="0">
                    <a:latin typeface="+mj-lt"/>
                  </a:rPr>
                  <a:t>discriminative subgraph is the </a:t>
                </a:r>
                <a:r>
                  <a:rPr lang="en-US" sz="2400" dirty="0" smtClean="0">
                    <a:latin typeface="+mj-lt"/>
                  </a:rPr>
                  <a:t>one that </a:t>
                </a:r>
                <a:r>
                  <a:rPr lang="en-US" sz="2400" dirty="0">
                    <a:latin typeface="+mj-lt"/>
                  </a:rPr>
                  <a:t>minimizes the </a:t>
                </a:r>
                <a:r>
                  <a:rPr lang="en-US" sz="2400" dirty="0" smtClean="0">
                    <a:latin typeface="+mj-lt"/>
                  </a:rPr>
                  <a:t>following: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charset="0"/>
                        </a:rPr>
                        <m:t>𝑴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smtClean="0">
                              <a:latin typeface="Cambria Math" charset="0"/>
                            </a:rPr>
                            <m:t>𝑺</m:t>
                          </m:r>
                          <m:r>
                            <a:rPr lang="en-US" sz="2400" b="1" i="1" dirty="0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latin typeface="Cambria Math" charset="0"/>
                            </a:rPr>
                            <m:t>𝑮</m:t>
                          </m:r>
                        </m:e>
                      </m:d>
                      <m:r>
                        <a:rPr lang="en-US" sz="2400" b="1" i="1" dirty="0">
                          <a:latin typeface="Cambria Math" charset="0"/>
                        </a:rPr>
                        <m:t>= </m:t>
                      </m:r>
                      <m:r>
                        <a:rPr lang="en-US" sz="2400" b="1" i="1" dirty="0">
                          <a:latin typeface="Cambria Math" charset="0"/>
                        </a:rPr>
                        <m:t>𝑫𝑳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 err="1">
                              <a:latin typeface="Cambria Math" charset="0"/>
                            </a:rPr>
                            <m:t>𝑮</m:t>
                          </m:r>
                        </m:e>
                        <m:e>
                          <m:r>
                            <a:rPr lang="en-US" sz="2400" b="1" i="1" dirty="0" err="1">
                              <a:latin typeface="Cambria Math" charset="0"/>
                            </a:rPr>
                            <m:t>𝑺</m:t>
                          </m:r>
                        </m:e>
                      </m:d>
                      <m:r>
                        <a:rPr lang="en-US" sz="2400" b="1" i="1" dirty="0">
                          <a:latin typeface="Cambria Math" charset="0"/>
                        </a:rPr>
                        <m:t>+ </m:t>
                      </m:r>
                      <m:r>
                        <a:rPr lang="en-US" sz="2400" b="1" i="1" dirty="0">
                          <a:latin typeface="Cambria Math" charset="0"/>
                        </a:rPr>
                        <m:t>𝑫𝑳</m:t>
                      </m:r>
                      <m:d>
                        <m:dPr>
                          <m:ctrlPr>
                            <a:rPr lang="en-US" sz="2400" b="1" i="1" dirty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1" i="1" dirty="0">
                              <a:latin typeface="Cambria Math" charset="0"/>
                            </a:rPr>
                            <m:t>𝑺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latin typeface="+mj-lt"/>
                </a:endParaRPr>
              </a:p>
              <a:p>
                <a:pPr algn="just"/>
                <a:r>
                  <a:rPr lang="en-US" sz="2400" dirty="0">
                    <a:latin typeface="+mj-lt"/>
                  </a:rPr>
                  <a:t> </a:t>
                </a:r>
                <a:r>
                  <a:rPr lang="en-US" sz="2400" dirty="0" smtClean="0">
                    <a:latin typeface="+mj-lt"/>
                  </a:rPr>
                  <a:t>   Where, </a:t>
                </a:r>
                <a:endParaRPr lang="en-US" sz="2400" i="0" dirty="0" smtClean="0">
                  <a:latin typeface="Cambria Math" charset="0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charset="0"/>
                      </a:rPr>
                      <m:t>𝐆</m:t>
                    </m:r>
                    <m:r>
                      <a:rPr lang="en-US" sz="240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is the entire graph, 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charset="0"/>
                      </a:rPr>
                      <m:t>𝐒</m:t>
                    </m:r>
                    <m:r>
                      <a:rPr lang="en-US" sz="240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is the subgraph, </a:t>
                </a:r>
                <a:endParaRPr lang="en-US" sz="2400" dirty="0" smtClean="0">
                  <a:latin typeface="+mj-lt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0" dirty="0">
                        <a:latin typeface="Cambria Math" charset="0"/>
                      </a:rPr>
                      <m:t>𝐃𝐋</m:t>
                    </m:r>
                    <m:r>
                      <a:rPr lang="en-US" sz="2400" b="1" i="0" dirty="0">
                        <a:latin typeface="Cambria Math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charset="0"/>
                      </a:rPr>
                      <m:t>𝐆</m:t>
                    </m:r>
                    <m:r>
                      <a:rPr lang="en-US" sz="2400" b="1" i="0" dirty="0" smtClean="0">
                        <a:latin typeface="Cambria Math" charset="0"/>
                      </a:rPr>
                      <m:t>|</m:t>
                    </m:r>
                    <m:r>
                      <a:rPr lang="en-US" sz="2400" b="1" i="0" dirty="0">
                        <a:latin typeface="Cambria Math" charset="0"/>
                      </a:rPr>
                      <m:t>𝐒</m:t>
                    </m:r>
                    <m:r>
                      <a:rPr lang="en-US" sz="2400" b="1" i="0" dirty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 is the description length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>
                        <a:latin typeface="Cambria Math" charset="0"/>
                      </a:rPr>
                      <m:t>G</m:t>
                    </m:r>
                    <m:r>
                      <a:rPr lang="en-US" sz="2400" i="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after </a:t>
                </a:r>
                <a:r>
                  <a:rPr lang="en-US" sz="2400" dirty="0" smtClean="0">
                    <a:latin typeface="+mj-lt"/>
                  </a:rPr>
                  <a:t>compressing </a:t>
                </a:r>
                <a:r>
                  <a:rPr lang="en-US" sz="2400" dirty="0">
                    <a:latin typeface="+mj-lt"/>
                  </a:rPr>
                  <a:t>it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 dirty="0">
                        <a:latin typeface="Cambria Math" charset="0"/>
                      </a:rPr>
                      <m:t>S</m:t>
                    </m:r>
                    <m:r>
                      <a:rPr lang="en-US" sz="2400" i="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, </a:t>
                </a:r>
                <a:endParaRPr lang="en-US" sz="2400" dirty="0" smtClean="0">
                  <a:latin typeface="+mj-lt"/>
                </a:endParaRPr>
              </a:p>
              <a:p>
                <a:pPr lvl="1" algn="just"/>
                <a14:m>
                  <m:oMath xmlns:m="http://schemas.openxmlformats.org/officeDocument/2006/math">
                    <m:r>
                      <a:rPr lang="en-US" sz="2400" b="1" i="0" dirty="0" smtClean="0">
                        <a:latin typeface="Cambria Math" charset="0"/>
                      </a:rPr>
                      <m:t>𝐃𝐋</m:t>
                    </m:r>
                    <m:r>
                      <a:rPr lang="en-US" sz="2400" b="1" i="0" dirty="0" smtClean="0">
                        <a:latin typeface="Cambria Math" charset="0"/>
                      </a:rPr>
                      <m:t>(</m:t>
                    </m:r>
                    <m:r>
                      <a:rPr lang="en-US" sz="2400" b="1" i="0" dirty="0" smtClean="0">
                        <a:latin typeface="Cambria Math" charset="0"/>
                      </a:rPr>
                      <m:t>𝐒</m:t>
                    </m:r>
                    <m:r>
                      <a:rPr lang="en-US" sz="2400" b="1" i="0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 is the description length of the subgraph.</a:t>
                </a:r>
                <a:endParaRPr lang="en-US" sz="24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130" y="1465941"/>
                <a:ext cx="11035748" cy="2585323"/>
              </a:xfrm>
              <a:prstGeom prst="rect">
                <a:avLst/>
              </a:prstGeom>
              <a:blipFill rotWithShape="0">
                <a:blip r:embed="rId3"/>
                <a:stretch>
                  <a:fillRect l="-1546" b="-10588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034208" y="4937689"/>
            <a:ext cx="67519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FF0000"/>
                </a:solidFill>
                <a:latin typeface="+mj-lt"/>
              </a:rPr>
              <a:t>Note: </a:t>
            </a:r>
          </a:p>
          <a:p>
            <a:pPr algn="just"/>
            <a:r>
              <a:rPr lang="en-US" b="1" dirty="0" smtClean="0">
                <a:solidFill>
                  <a:srgbClr val="FF0000"/>
                </a:solidFill>
                <a:latin typeface="+mj-lt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+mj-lt"/>
              </a:rPr>
              <a:t>descriptive length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of a graph G is the number of bits necessary to completely describe the graph. </a:t>
            </a:r>
          </a:p>
        </p:txBody>
      </p:sp>
    </p:spTree>
    <p:extLst>
      <p:ext uri="{BB962C8B-B14F-4D97-AF65-F5344CB8AC3E}">
        <p14:creationId xmlns:p14="http://schemas.microsoft.com/office/powerpoint/2010/main" val="189426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584612" y="586099"/>
            <a:ext cx="91746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Window Entropy Calculation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894281" y="1465942"/>
                <a:ext cx="10555356" cy="4658839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  <a:cs typeface="+mj-cs"/>
                  </a:rPr>
                  <a:t>Current window,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cs typeface="+mj-cs"/>
                      </a:rPr>
                      <m:t>𝑊</m:t>
                    </m:r>
                    <m:r>
                      <a:rPr lang="en-US" sz="2400" b="0" i="1" dirty="0" smtClean="0">
                        <a:latin typeface="Cambria Math" charset="0"/>
                        <a:cs typeface="+mj-cs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cs typeface="+mj-cs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cs typeface="+mj-cs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+1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cs typeface="+mj-cs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latin typeface="Cambria Math" charset="0"/>
                                    <a:cs typeface="+mj-cs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charset="0"/>
                                    <a:cs typeface="+mj-cs"/>
                                  </a:rPr>
                                  <m:t>𝑤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>
                  <a:latin typeface="+mj-lt"/>
                  <a:cs typeface="+mj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400" dirty="0" smtClean="0">
                  <a:latin typeface="+mj-lt"/>
                  <a:cs typeface="+mj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  <a:cs typeface="+mj-cs"/>
                  </a:rPr>
                  <a:t>Set </a:t>
                </a:r>
                <a:r>
                  <a:rPr lang="en-US" sz="2400" dirty="0">
                    <a:latin typeface="+mj-lt"/>
                    <a:cs typeface="+mj-cs"/>
                  </a:rPr>
                  <a:t>of discriminative subgraphs </a:t>
                </a:r>
                <a:r>
                  <a:rPr lang="en-US" sz="2400" dirty="0" smtClean="0">
                    <a:latin typeface="+mj-lt"/>
                    <a:cs typeface="+mj-cs"/>
                  </a:rPr>
                  <a:t>in a window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cs typeface="+mj-cs"/>
                          </a:rPr>
                          <m:t>𝑤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cs typeface="+mj-cs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  <a:cs typeface="+mj-cs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+mj-lt"/>
                  <a:cs typeface="+mj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400" dirty="0" smtClean="0">
                  <a:latin typeface="+mj-lt"/>
                  <a:cs typeface="+mj-cs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  <a:cs typeface="+mj-cs"/>
                  </a:rPr>
                  <a:t>The </a:t>
                </a:r>
                <a:r>
                  <a:rPr lang="en-US" sz="2400" dirty="0">
                    <a:latin typeface="+mj-lt"/>
                    <a:cs typeface="+mj-cs"/>
                  </a:rPr>
                  <a:t>probability of discriminative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𝑖</m:t>
                        </m:r>
                      </m:sub>
                    </m:sSub>
                    <m:r>
                      <a:rPr lang="en-US" sz="2400">
                        <a:latin typeface="Cambria Math" charset="0"/>
                        <a:cs typeface="+mj-cs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cs typeface="+mj-cs"/>
                  </a:rPr>
                  <a:t>in a window </a:t>
                </a:r>
                <a:r>
                  <a:rPr lang="en-US" sz="2400" dirty="0" err="1">
                    <a:latin typeface="+mj-lt"/>
                    <a:cs typeface="+mj-cs"/>
                  </a:rPr>
                  <a:t>w.r.t</a:t>
                </a:r>
                <a:r>
                  <a:rPr lang="en-US" sz="2400" dirty="0">
                    <a:latin typeface="+mj-lt"/>
                    <a:cs typeface="+mj-cs"/>
                  </a:rPr>
                  <a:t> the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  <a:cs typeface="+mj-cs"/>
                  </a:rPr>
                  <a:t> can be estimated as follows: </a:t>
                </a:r>
                <a:endParaRPr lang="en-US" sz="2400" i="1" dirty="0">
                  <a:latin typeface="+mj-lt"/>
                  <a:cs typeface="+mj-cs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charset="0"/>
                          <a:cs typeface="+mj-cs"/>
                        </a:rPr>
                        <m:t>𝑷</m:t>
                      </m:r>
                      <m:d>
                        <m:dPr>
                          <m:ctrlPr>
                            <a:rPr lang="en-US" sz="2400" b="1" i="1">
                              <a:latin typeface="Cambria Math" charset="0"/>
                              <a:cs typeface="+mj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2400" b="1" i="1">
                          <a:latin typeface="Cambria Math" charset="0"/>
                          <a:cs typeface="+mj-cs"/>
                        </a:rPr>
                        <m:t>= </m:t>
                      </m:r>
                      <m:f>
                        <m:fPr>
                          <m:ctrlPr>
                            <a:rPr lang="mr-IN" sz="2400" b="1" i="1">
                              <a:latin typeface="Cambria Math" charset="0"/>
                              <a:cs typeface="+mj-cs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</m:ctrlPr>
                            </m:sSubSupPr>
                            <m:e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𝒊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𝒊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2400" b="1" i="1">
                                  <a:latin typeface="Cambria Math" charset="0"/>
                                  <a:cs typeface="+mj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𝒋</m:t>
                              </m:r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|</m:t>
                              </m:r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𝑮</m:t>
                              </m:r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|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𝒋</m:t>
                                      </m:r>
                                    </m:sub>
                                  </m:sSub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b="1" i="1" dirty="0" smtClean="0">
                  <a:latin typeface="+mj-lt"/>
                  <a:cs typeface="+mj-cs"/>
                </a:endParaRPr>
              </a:p>
              <a:p>
                <a:pPr algn="just"/>
                <a:r>
                  <a:rPr lang="en-US" sz="2400" i="1" dirty="0" smtClean="0">
                    <a:latin typeface="+mj-lt"/>
                    <a:cs typeface="+mj-cs"/>
                  </a:rPr>
                  <a:t>	Where,</a:t>
                </a:r>
              </a:p>
              <a:p>
                <a:pPr algn="just"/>
                <a:r>
                  <a:rPr lang="en-US" sz="2400" i="1" dirty="0">
                    <a:latin typeface="+mj-lt"/>
                    <a:cs typeface="+mj-cs"/>
                  </a:rPr>
                  <a:t>	</a:t>
                </a:r>
                <a:r>
                  <a:rPr lang="en-US" sz="2400" i="1" dirty="0" smtClean="0">
                    <a:latin typeface="+mj-lt"/>
                    <a:cs typeface="+mj-cs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>
                            <a:latin typeface="Cambria Math" charset="0"/>
                            <a:cs typeface="+mj-cs"/>
                          </a:rPr>
                        </m:ctrlPr>
                      </m:sSubSupPr>
                      <m:e>
                        <m:r>
                          <a:rPr lang="en-US" sz="2400" b="1" i="1">
                            <a:latin typeface="Cambria Math" charset="0"/>
                            <a:cs typeface="+mj-cs"/>
                          </a:rPr>
                          <m:t>𝒓</m:t>
                        </m:r>
                      </m:e>
                      <m:sub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𝒊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𝒊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 is the frequency of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 in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𝐺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  </a:t>
                </a:r>
                <a:endParaRPr lang="en-US" sz="2400" i="1" dirty="0" smtClean="0">
                  <a:latin typeface="+mj-lt"/>
                  <a:cs typeface="+mj-cs"/>
                </a:endParaRPr>
              </a:p>
              <a:p>
                <a:pPr algn="just"/>
                <a:r>
                  <a:rPr lang="en-US" sz="2400" i="1" dirty="0">
                    <a:latin typeface="+mj-lt"/>
                    <a:cs typeface="+mj-cs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cs typeface="+mj-cs"/>
                      </a:rPr>
                      <m:t>|</m:t>
                    </m:r>
                    <m:r>
                      <a:rPr lang="en-US" sz="2400" b="1" i="1">
                        <a:latin typeface="Cambria Math" charset="0"/>
                        <a:cs typeface="+mj-cs"/>
                      </a:rPr>
                      <m:t>𝑮</m:t>
                    </m:r>
                    <m:r>
                      <a:rPr lang="en-US" sz="2400" b="1" i="1">
                        <a:latin typeface="Cambria Math" charset="0"/>
                        <a:cs typeface="+mj-cs"/>
                      </a:rPr>
                      <m:t>| </m:t>
                    </m:r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is the total number of </a:t>
                </a:r>
                <a:r>
                  <a:rPr lang="en-US" sz="2400" i="1" dirty="0" smtClean="0">
                    <a:latin typeface="+mj-lt"/>
                    <a:cs typeface="+mj-cs"/>
                  </a:rPr>
                  <a:t>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 appears</a:t>
                </a:r>
                <a:r>
                  <a:rPr lang="en-US" sz="2400" i="1" dirty="0" smtClean="0">
                    <a:latin typeface="+mj-lt"/>
                    <a:cs typeface="+mj-cs"/>
                  </a:rPr>
                  <a:t>.</a:t>
                </a: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281" y="1465942"/>
                <a:ext cx="10555356" cy="4658839"/>
              </a:xfrm>
              <a:prstGeom prst="rect">
                <a:avLst/>
              </a:prstGeom>
              <a:blipFill rotWithShape="0">
                <a:blip r:embed="rId3"/>
                <a:stretch>
                  <a:fillRect l="-1675" t="-1569" r="-1791" b="-13333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2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584612" y="586099"/>
            <a:ext cx="91746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Window Entropy Calculation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818322" y="1928747"/>
                <a:ext cx="10555356" cy="284725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 smtClean="0">
                    <a:latin typeface="+mj-lt"/>
                    <a:cs typeface="+mj-cs"/>
                  </a:rPr>
                  <a:t>Entropy </a:t>
                </a:r>
                <a:r>
                  <a:rPr lang="en-US" sz="2400" dirty="0">
                    <a:latin typeface="+mj-lt"/>
                    <a:cs typeface="+mj-cs"/>
                  </a:rPr>
                  <a:t>of the window based on subgraphs </a:t>
                </a:r>
                <a:r>
                  <a:rPr lang="en-US" sz="2400" dirty="0" err="1">
                    <a:latin typeface="+mj-lt"/>
                    <a:cs typeface="+mj-cs"/>
                  </a:rPr>
                  <a:t>w.r.t</a:t>
                </a:r>
                <a:r>
                  <a:rPr lang="en-US" sz="2400" dirty="0">
                    <a:latin typeface="+mj-lt"/>
                    <a:cs typeface="+mj-cs"/>
                  </a:rPr>
                  <a:t>. the graphs in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  <a:cs typeface="+mj-cs"/>
                      </a:rPr>
                      <m:t>𝑊</m:t>
                    </m:r>
                    <m:r>
                      <a:rPr lang="en-US" sz="2400" i="1" dirty="0">
                        <a:latin typeface="Cambria Math" charset="0"/>
                        <a:cs typeface="+mj-cs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  <a:cs typeface="+mj-cs"/>
                  </a:rPr>
                  <a:t>can now be defined as: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charset="0"/>
                          <a:cs typeface="+mj-cs"/>
                        </a:rPr>
                        <m:t>𝒆</m:t>
                      </m:r>
                      <m:d>
                        <m:dPr>
                          <m:ctrlPr>
                            <a:rPr lang="en-US" sz="2400" b="1" i="1">
                              <a:latin typeface="Cambria Math" charset="0"/>
                              <a:cs typeface="+mj-cs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𝑾</m:t>
                          </m:r>
                        </m:e>
                      </m:d>
                      <m:r>
                        <a:rPr lang="en-US" sz="2400" b="1" i="1">
                          <a:latin typeface="Cambria Math" charset="0"/>
                          <a:cs typeface="+mj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is-IS" sz="2400" b="1" i="1">
                              <a:latin typeface="Cambria Math" charset="0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latin typeface="Cambria Math" charset="0"/>
                              <a:cs typeface="+mj-cs"/>
                            </a:rPr>
                            <m:t>𝒋</m:t>
                          </m:r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𝑵</m:t>
                          </m:r>
                        </m:sup>
                        <m:e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𝑷</m:t>
                          </m:r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charset="0"/>
                              <a:cs typeface="+mj-cs"/>
                            </a:rPr>
                            <m:t>)</m:t>
                          </m:r>
                          <m:nary>
                            <m:naryPr>
                              <m:chr m:val="∑"/>
                              <m:ctrlPr>
                                <a:rPr lang="is-IS" sz="2400" b="1" i="1">
                                  <a:latin typeface="Cambria Math" charset="0"/>
                                  <a:cs typeface="+mj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𝒊</m:t>
                              </m:r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=</m:t>
                              </m:r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𝑵</m:t>
                              </m:r>
                            </m:sup>
                            <m:e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𝒍𝒐𝒈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400" b="1" i="1">
                                  <a:latin typeface="Cambria Math" charset="0"/>
                                  <a:cs typeface="+mj-cs"/>
                                </a:rPr>
                                <m:t>𝑷</m:t>
                              </m:r>
                              <m:d>
                                <m:dPr>
                                  <m:ctrlPr>
                                    <a:rPr lang="en-US" sz="2400" b="1" i="1">
                                      <a:latin typeface="Cambria Math" charset="0"/>
                                      <a:cs typeface="+mj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𝑺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𝑮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charset="0"/>
                                          <a:cs typeface="+mj-cs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1" dirty="0">
                  <a:latin typeface="+mj-lt"/>
                  <a:cs typeface="+mj-cs"/>
                </a:endParaRPr>
              </a:p>
              <a:p>
                <a:pPr algn="just"/>
                <a:r>
                  <a:rPr lang="en-US" sz="2400" i="1" dirty="0" smtClean="0">
                    <a:latin typeface="+mj-lt"/>
                    <a:cs typeface="+mj-cs"/>
                  </a:rPr>
                  <a:t>	Where </a:t>
                </a:r>
              </a:p>
              <a:p>
                <a:pPr algn="just"/>
                <a:r>
                  <a:rPr lang="en-US" sz="2400" i="1" dirty="0">
                    <a:latin typeface="+mj-lt"/>
                    <a:cs typeface="+mj-cs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charset="0"/>
                        <a:cs typeface="+mj-cs"/>
                      </a:rPr>
                      <m:t>𝑷</m:t>
                    </m:r>
                    <m:d>
                      <m:dPr>
                        <m:ctrlPr>
                          <a:rPr lang="en-US" sz="2400" b="1" i="1">
                            <a:latin typeface="Cambria Math" charset="0"/>
                            <a:cs typeface="+mj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>
                        <a:latin typeface="Cambria Math" charset="0"/>
                        <a:cs typeface="+mj-cs"/>
                      </a:rPr>
                      <m:t>=</m:t>
                    </m:r>
                    <m:f>
                      <m:fPr>
                        <m:ctrlPr>
                          <a:rPr lang="mr-IN" sz="2400" b="1" i="1">
                            <a:latin typeface="Cambria Math" charset="0"/>
                            <a:cs typeface="+mj-cs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charset="0"/>
                            <a:cs typeface="+mj-cs"/>
                          </a:rPr>
                          <m:t>|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>
                            <a:latin typeface="Cambria Math" charset="0"/>
                            <a:cs typeface="+mj-cs"/>
                          </a:rPr>
                          <m:t>|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is-IS" sz="2400" b="1" i="1">
                                <a:latin typeface="Cambria Math" charset="0"/>
                                <a:cs typeface="+mj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𝒋</m:t>
                            </m:r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=</m:t>
                            </m:r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𝑵</m:t>
                            </m:r>
                          </m:sup>
                          <m:e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b="1" i="1">
                                    <a:latin typeface="Cambria Math" charset="0"/>
                                    <a:cs typeface="+mj-cs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latin typeface="Cambria Math" charset="0"/>
                                    <a:cs typeface="+mj-cs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sz="2400" b="1" i="1">
                                    <a:latin typeface="Cambria Math" charset="0"/>
                                    <a:cs typeface="+mj-cs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sz="2400" b="1" i="1">
                                <a:latin typeface="Cambria Math" charset="0"/>
                                <a:cs typeface="+mj-cs"/>
                              </a:rPr>
                              <m:t>|</m:t>
                            </m:r>
                          </m:e>
                        </m:nary>
                      </m:den>
                    </m:f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 is the fraction of subgraph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  <a:cs typeface="+mj-cs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𝑆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cs typeface="+mj-c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i="1" dirty="0">
                    <a:latin typeface="+mj-lt"/>
                    <a:cs typeface="+mj-cs"/>
                  </a:rPr>
                  <a:t> in W</a:t>
                </a:r>
                <a:r>
                  <a:rPr lang="en-US" sz="2400" i="1" dirty="0" smtClean="0">
                    <a:latin typeface="+mj-lt"/>
                    <a:cs typeface="+mj-cs"/>
                  </a:rPr>
                  <a:t>.</a:t>
                </a:r>
                <a:endParaRPr lang="en-US" sz="2400" i="1" dirty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22" y="1928747"/>
                <a:ext cx="10555356" cy="2847254"/>
              </a:xfrm>
              <a:prstGeom prst="rect">
                <a:avLst/>
              </a:prstGeom>
              <a:blipFill rotWithShape="0">
                <a:blip r:embed="rId3"/>
                <a:stretch>
                  <a:fillRect l="-1617" t="-17987" r="-1790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8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584612" y="586100"/>
            <a:ext cx="91746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Concept Drift Detection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1109038" y="1297068"/>
                <a:ext cx="9798448" cy="153888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Drift point is detected using </a:t>
                </a:r>
                <a:r>
                  <a:rPr lang="en-US" sz="2000" b="1" dirty="0" smtClean="0">
                    <a:latin typeface="+mj-lt"/>
                  </a:rPr>
                  <a:t>Relative </a:t>
                </a:r>
                <a:r>
                  <a:rPr lang="en-US" sz="2000" b="1" dirty="0">
                    <a:latin typeface="+mj-lt"/>
                  </a:rPr>
                  <a:t>Unconstrained Least-Squares Importance Fitting</a:t>
                </a:r>
                <a:r>
                  <a:rPr lang="en-US" sz="2000" dirty="0">
                    <a:latin typeface="+mj-lt"/>
                  </a:rPr>
                  <a:t> (</a:t>
                </a:r>
                <a:r>
                  <a:rPr lang="en-US" sz="2000" dirty="0" err="1">
                    <a:latin typeface="+mj-lt"/>
                  </a:rPr>
                  <a:t>RuLSIF</a:t>
                </a:r>
                <a:r>
                  <a:rPr lang="en-US" sz="2000" dirty="0">
                    <a:latin typeface="+mj-lt"/>
                  </a:rPr>
                  <a:t>) [17</a:t>
                </a:r>
                <a:r>
                  <a:rPr lang="en-US" sz="2000" dirty="0" smtClean="0">
                    <a:latin typeface="+mj-lt"/>
                  </a:rPr>
                  <a:t>].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err="1">
                    <a:latin typeface="+mj-lt"/>
                  </a:rPr>
                  <a:t>RuLSIF</a:t>
                </a:r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computes the diversion-based dissimilarity between </a:t>
                </a:r>
                <a:r>
                  <a:rPr lang="en-US" sz="2000" dirty="0">
                    <a:latin typeface="+mj-lt"/>
                  </a:rPr>
                  <a:t>two consecutive segments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∊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𝑖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000" smtClean="0">
                        <a:latin typeface="Cambria Math" charset="0"/>
                      </a:rPr>
                      <m:t>∊</m:t>
                    </m:r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𝑖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using direct density-ratio estimation.</a:t>
                </a: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038" y="1297068"/>
                <a:ext cx="9798448" cy="1538883"/>
              </a:xfrm>
              <a:prstGeom prst="rect">
                <a:avLst/>
              </a:prstGeom>
              <a:blipFill rotWithShape="0">
                <a:blip r:embed="rId3"/>
                <a:stretch>
                  <a:fillRect l="-1493" t="-5159" r="-1556" b="-9127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91" y="2945213"/>
            <a:ext cx="7696451" cy="38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508653" y="604964"/>
            <a:ext cx="91746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Diversion Score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1275522" y="1327701"/>
                <a:ext cx="10555356" cy="3957943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400" dirty="0">
                    <a:latin typeface="+mj-lt"/>
                  </a:rPr>
                  <a:t>The diversion score </a:t>
                </a:r>
                <a:r>
                  <a:rPr lang="en-US" sz="2400" dirty="0" smtClean="0">
                    <a:latin typeface="+mj-lt"/>
                  </a:rPr>
                  <a:t>is estimated as follows:</a:t>
                </a:r>
                <a:endParaRPr lang="en-US" sz="2400" dirty="0">
                  <a:latin typeface="+mj-lt"/>
                </a:endParaRPr>
              </a:p>
              <a:p>
                <a:pPr algn="just"/>
                <a:endParaRPr lang="en-US" sz="2400" i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𝑃𝐸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latin typeface="Cambria Math" charset="0"/>
                        </a:rPr>
                        <m:t>𝑃𝐸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+mj-lt"/>
                </a:endParaRPr>
              </a:p>
              <a:p>
                <a:pPr algn="just"/>
                <a:r>
                  <a:rPr lang="en-US" dirty="0">
                    <a:latin typeface="+mj-lt"/>
                  </a:rPr>
                  <a:t>	</a:t>
                </a:r>
              </a:p>
              <a:p>
                <a:pPr algn="just"/>
                <a:r>
                  <a:rPr lang="en-US" dirty="0" smtClean="0">
                    <a:latin typeface="+mj-lt"/>
                  </a:rPr>
                  <a:t>	</a:t>
                </a:r>
                <a:r>
                  <a:rPr lang="en-US" i="1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  <m:r>
                          <a:rPr lang="en-US" sz="2400" i="1">
                            <a:latin typeface="Cambria Math" charset="0"/>
                          </a:rPr>
                          <m:t>+</m:t>
                        </m:r>
                        <m:r>
                          <a:rPr lang="en-US" sz="24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i="1" dirty="0">
                    <a:latin typeface="+mj-lt"/>
                  </a:rPr>
                  <a:t> are probability distribution of sample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∊(</m:t>
                    </m:r>
                    <m:r>
                      <a:rPr lang="en-US" sz="2400" i="1">
                        <a:latin typeface="Cambria Math" charset="0"/>
                      </a:rPr>
                      <m:t>𝑖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i="1" dirty="0">
                    <a:latin typeface="+mj-lt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∊(</m:t>
                    </m:r>
                    <m:r>
                      <a:rPr lang="en-US" sz="2400" i="1">
                        <a:latin typeface="Cambria Math" charset="0"/>
                      </a:rPr>
                      <m:t>𝑖</m:t>
                    </m:r>
                    <m:r>
                      <a:rPr lang="en-US" sz="2400" i="1">
                        <a:latin typeface="Cambria Math" charset="0"/>
                      </a:rPr>
                      <m:t>+</m:t>
                    </m:r>
                    <m:r>
                      <a:rPr lang="en-US" sz="2400" i="1">
                        <a:latin typeface="Cambria Math" charset="0"/>
                      </a:rPr>
                      <m:t>𝑛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endParaRPr lang="en-US" sz="2400" i="1" dirty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400" i="1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𝑃𝐸</m:t>
                    </m:r>
                    <m:r>
                      <a:rPr lang="en-US" sz="240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i="1" smtClean="0">
                        <a:latin typeface="Cambria Math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latin typeface="+mj-lt"/>
                    <a:cs typeface="+mj-cs"/>
                  </a:rPr>
                  <a:t> is the </a:t>
                </a:r>
                <a:r>
                  <a:rPr lang="en-US" sz="2400" b="1" dirty="0" smtClean="0">
                    <a:latin typeface="+mj-lt"/>
                    <a:cs typeface="+mj-cs"/>
                  </a:rPr>
                  <a:t>Pearson divergence </a:t>
                </a:r>
                <a:r>
                  <a:rPr lang="en-US" sz="2400" dirty="0" smtClean="0">
                    <a:latin typeface="+mj-lt"/>
                    <a:cs typeface="+mj-cs"/>
                  </a:rPr>
                  <a:t>[16] such that: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𝑃𝐸</m:t>
                      </m:r>
                      <m:r>
                        <a:rPr lang="en-US" sz="2400" i="1">
                          <a:latin typeface="Cambria Math" charset="0"/>
                        </a:rPr>
                        <m:t>(</m:t>
                      </m:r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r>
                        <a:rPr lang="en-US" sz="2400" i="1">
                          <a:latin typeface="Cambria Math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mr-IN" sz="24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mr-IN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24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mr-IN" sz="2400" i="1">
                                          <a:latin typeface="Cambria Math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mr-IN" sz="2400" i="1"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</m:d>
                                    </m:den>
                                  </m:f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charset="0"/>
                            </a:rPr>
                            <m:t>𝑑𝑌</m:t>
                          </m:r>
                        </m:e>
                      </m:nary>
                    </m:oMath>
                  </m:oMathPara>
                </a14:m>
                <a:endParaRPr lang="en-US" sz="2400" dirty="0" smtClean="0">
                  <a:latin typeface="+mj-lt"/>
                  <a:cs typeface="+mj-cs"/>
                </a:endParaRPr>
              </a:p>
              <a:p>
                <a:pPr algn="just"/>
                <a:r>
                  <a:rPr lang="en-US" sz="2400" dirty="0" smtClean="0">
                    <a:latin typeface="+mj-lt"/>
                  </a:rPr>
                  <a:t>	</a:t>
                </a:r>
                <a:r>
                  <a:rPr lang="en-US" i="1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i="1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i="1" dirty="0" smtClean="0">
                    <a:latin typeface="+mj-lt"/>
                  </a:rPr>
                  <a:t> are </a:t>
                </a:r>
                <a:r>
                  <a:rPr lang="en-US" i="1" dirty="0">
                    <a:latin typeface="+mj-lt"/>
                  </a:rPr>
                  <a:t>probability </a:t>
                </a:r>
                <a:r>
                  <a:rPr lang="en-US" i="1" dirty="0" smtClean="0">
                    <a:latin typeface="+mj-lt"/>
                  </a:rPr>
                  <a:t>density function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</m:oMath>
                </a14:m>
                <a:r>
                  <a:rPr lang="en-US" sz="2400" i="1" dirty="0" smtClean="0">
                    <a:latin typeface="+mj-lt"/>
                    <a:cs typeface="+mj-cs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2400" i="1" dirty="0" smtClean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522" y="1327701"/>
                <a:ext cx="10555356" cy="3957943"/>
              </a:xfrm>
              <a:prstGeom prst="rect">
                <a:avLst/>
              </a:prstGeom>
              <a:blipFill rotWithShape="0">
                <a:blip r:embed="rId3"/>
                <a:stretch>
                  <a:fillRect l="-1617" t="-2465" b="-4468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47689" y="5459340"/>
                <a:ext cx="9290087" cy="11144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FF0000"/>
                    </a:solidFill>
                    <a:latin typeface="+mj-lt"/>
                  </a:rPr>
                  <a:t>NOTE: </a:t>
                </a:r>
              </a:p>
              <a:p>
                <a:r>
                  <a:rPr lang="en-US" b="1" dirty="0" smtClean="0">
                    <a:solidFill>
                      <a:srgbClr val="FF0000"/>
                    </a:solidFill>
                    <a:latin typeface="+mj-lt"/>
                  </a:rPr>
                  <a:t>The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probability densities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FF000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 are unknown, so the idea is to learn the density-ratio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𝒑</m:t>
                        </m:r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𝒀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mr-IN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𝒑</m:t>
                            </m:r>
                          </m:e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𝒀</m:t>
                            </m:r>
                          </m:e>
                        </m:d>
                      </m:den>
                    </m:f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  <a:latin typeface="+mj-lt"/>
                  </a:rPr>
                  <a:t> without going through the density </a:t>
                </a:r>
                <a:r>
                  <a:rPr lang="en-US" b="1" dirty="0">
                    <a:solidFill>
                      <a:srgbClr val="FF0000"/>
                    </a:solidFill>
                    <a:latin typeface="+mj-lt"/>
                  </a:rPr>
                  <a:t>estimation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charset="0"/>
                      </a:rPr>
                      <m:t>𝒑</m:t>
                    </m:r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b="1" i="1" dirty="0">
                    <a:solidFill>
                      <a:srgbClr val="FF0000"/>
                    </a:solidFill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mr-IN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𝒑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en-US" b="1" dirty="0" smtClean="0">
                    <a:solidFill>
                      <a:srgbClr val="FF0000"/>
                    </a:solidFill>
                    <a:latin typeface="+mj-lt"/>
                  </a:rPr>
                  <a:t>.</a:t>
                </a:r>
                <a:endParaRPr lang="en-US" b="1" dirty="0">
                  <a:solidFill>
                    <a:srgbClr val="FF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689" y="5459340"/>
                <a:ext cx="9290087" cy="1114408"/>
              </a:xfrm>
              <a:prstGeom prst="rect">
                <a:avLst/>
              </a:prstGeom>
              <a:blipFill rotWithShape="0">
                <a:blip r:embed="rId4"/>
                <a:stretch>
                  <a:fillRect l="-525" t="-3297"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967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584612" y="586099"/>
            <a:ext cx="91746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Drift Point Detection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Box 217"/>
              <p:cNvSpPr txBox="1"/>
              <p:nvPr/>
            </p:nvSpPr>
            <p:spPr>
              <a:xfrm>
                <a:off x="818322" y="1289970"/>
                <a:ext cx="10555356" cy="4941674"/>
              </a:xfrm>
              <a:prstGeom prst="rect">
                <a:avLst/>
              </a:prstGeom>
              <a:noFill/>
              <a:ln w="6350">
                <a:noFill/>
                <a:prstDash val="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The density-ratio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mr-IN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𝑌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000" dirty="0" smtClean="0">
                    <a:latin typeface="+mj-lt"/>
                  </a:rPr>
                  <a:t> can be modeled using Gaussian Kernel as:</a:t>
                </a:r>
                <a:endParaRPr lang="en-US" sz="2000" i="1" dirty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;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mr-IN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b="0" i="1" dirty="0" smtClean="0">
                  <a:latin typeface="+mj-lt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𝐾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𝑌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exp</m:t>
                      </m:r>
                      <m:d>
                        <m:dPr>
                          <m:ctrlPr>
                            <a:rPr lang="mr-IN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𝑌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+mj-lt"/>
                </a:endParaRPr>
              </a:p>
              <a:p>
                <a:pPr algn="just"/>
                <a:r>
                  <a:rPr lang="en-US" i="1" dirty="0" smtClean="0">
                    <a:latin typeface="+mj-lt"/>
                  </a:rPr>
                  <a:t>	</a:t>
                </a:r>
                <a:r>
                  <a:rPr lang="en-US" sz="1600" i="1" dirty="0" smtClean="0">
                    <a:latin typeface="+mj-lt"/>
                  </a:rPr>
                  <a:t>where,</a:t>
                </a:r>
              </a:p>
              <a:p>
                <a:pPr algn="just"/>
                <a:r>
                  <a:rPr lang="en-US" sz="1600" b="1" i="1" dirty="0">
                    <a:latin typeface="+mj-lt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charset="0"/>
                      </a:rPr>
                      <m:t>𝜽</m:t>
                    </m:r>
                    <m:r>
                      <a:rPr lang="en-US" sz="1600" b="1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16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>
                                <a:latin typeface="Cambria Math" charset="0"/>
                              </a:rPr>
                              <m:t>𝒍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sz="1600" b="1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latin typeface="Cambria Math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1600" b="1" i="1" baseline="30000" smtClean="0">
                        <a:latin typeface="Cambria Math" charset="0"/>
                      </a:rPr>
                      <m:t>𝑻</m:t>
                    </m:r>
                  </m:oMath>
                </a14:m>
                <a:r>
                  <a:rPr lang="en-US" sz="1600" b="1" dirty="0" smtClean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are parameters to be learned from data samples during the </a:t>
                </a:r>
                <a:r>
                  <a:rPr lang="en-US" sz="1600" dirty="0" smtClean="0">
                    <a:latin typeface="+mj-lt"/>
                  </a:rPr>
                  <a:t>training phase so </a:t>
                </a:r>
                <a:r>
                  <a:rPr lang="en-US" sz="1600" dirty="0">
                    <a:latin typeface="+mj-lt"/>
                  </a:rPr>
                  <a:t>that </a:t>
                </a:r>
                <a:r>
                  <a:rPr lang="en-US" sz="1600" dirty="0" smtClean="0">
                    <a:latin typeface="+mj-lt"/>
                  </a:rPr>
                  <a:t>	the </a:t>
                </a:r>
                <a:r>
                  <a:rPr lang="en-US" sz="1600" dirty="0">
                    <a:latin typeface="+mj-lt"/>
                  </a:rPr>
                  <a:t>dissimilarity measure is minimized.  </a:t>
                </a:r>
                <a:endParaRPr lang="en-US" sz="1600" dirty="0" smtClean="0">
                  <a:latin typeface="+mj-lt"/>
                </a:endParaRPr>
              </a:p>
              <a:p>
                <a:pPr algn="just"/>
                <a:r>
                  <a:rPr lang="en-US" sz="1600" b="1" dirty="0" smtClean="0"/>
                  <a:t>	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charset="0"/>
                      </a:rPr>
                      <m:t>𝑲</m:t>
                    </m:r>
                    <m:r>
                      <a:rPr lang="en-US" sz="1600" b="1" i="1">
                        <a:latin typeface="Cambria Math" charset="0"/>
                      </a:rPr>
                      <m:t>(</m:t>
                    </m:r>
                    <m:r>
                      <a:rPr lang="en-US" sz="1600" b="1" i="1">
                        <a:latin typeface="Cambria Math" charset="0"/>
                      </a:rPr>
                      <m:t>𝒀</m:t>
                    </m:r>
                    <m:r>
                      <a:rPr lang="en-US" sz="1600" b="1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1600" b="1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charset="0"/>
                          </a:rPr>
                          <m:t>𝜽</m:t>
                        </m:r>
                      </m:e>
                      <m:sub>
                        <m:r>
                          <a:rPr lang="en-US" sz="1600" b="1" i="1">
                            <a:latin typeface="Cambria Math" charset="0"/>
                          </a:rPr>
                          <m:t>𝒍</m:t>
                        </m:r>
                      </m:sub>
                    </m:sSub>
                    <m:r>
                      <a:rPr lang="en-US" sz="1600" b="1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is a kernel-based function.  </a:t>
                </a:r>
                <a:endParaRPr lang="en-US" sz="1600" dirty="0" smtClean="0">
                  <a:latin typeface="+mj-lt"/>
                </a:endParaRPr>
              </a:p>
              <a:p>
                <a:pPr algn="just"/>
                <a:r>
                  <a:rPr lang="en-US" sz="1600" b="1" dirty="0" smtClean="0">
                    <a:latin typeface="+mj-lt"/>
                  </a:rPr>
                  <a:t> 	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charset="0"/>
                      </a:rPr>
                      <m:t>𝝈</m:t>
                    </m:r>
                    <m:r>
                      <a:rPr lang="en-US" sz="1600" b="1" i="1" smtClean="0">
                        <a:latin typeface="Cambria Math" charset="0"/>
                      </a:rPr>
                      <m:t>&gt;</m:t>
                    </m:r>
                    <m:r>
                      <a:rPr lang="en-US" sz="1600" b="1" i="1" smtClean="0"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sz="1600" b="1" dirty="0">
                    <a:latin typeface="+mj-lt"/>
                  </a:rPr>
                  <a:t> </a:t>
                </a:r>
                <a:r>
                  <a:rPr lang="en-US" sz="1600" dirty="0">
                    <a:latin typeface="+mj-lt"/>
                  </a:rPr>
                  <a:t>is </a:t>
                </a:r>
                <a:r>
                  <a:rPr lang="en-US" sz="1600" dirty="0" smtClean="0">
                    <a:latin typeface="+mj-lt"/>
                  </a:rPr>
                  <a:t>the kernel </a:t>
                </a:r>
                <a:r>
                  <a:rPr lang="en-US" sz="1600" dirty="0">
                    <a:latin typeface="+mj-lt"/>
                  </a:rPr>
                  <a:t>width determined using cross </a:t>
                </a:r>
                <a:r>
                  <a:rPr lang="en-US" sz="1600" dirty="0" smtClean="0">
                    <a:latin typeface="+mj-lt"/>
                  </a:rPr>
                  <a:t>validation.</a:t>
                </a:r>
              </a:p>
              <a:p>
                <a:pPr algn="just"/>
                <a:endParaRPr lang="en-US" sz="16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  <a:cs typeface="+mj-cs"/>
                  </a:rPr>
                  <a:t>RULSIF uses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en-US" sz="2000" dirty="0" smtClean="0"/>
                  <a:t>relative </a:t>
                </a:r>
                <a:r>
                  <a:rPr lang="en-US" sz="2000" dirty="0"/>
                  <a:t>density-ratio estimator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𝑔</m:t>
                        </m:r>
                      </m:e>
                    </m:acc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charset="0"/>
                          </a:rPr>
                          <m:t>𝑌</m:t>
                        </m:r>
                        <m:r>
                          <a:rPr lang="en-US" sz="2000" i="1">
                            <a:latin typeface="Cambria Math" charset="0"/>
                          </a:rPr>
                          <m:t>;</m:t>
                        </m:r>
                        <m:r>
                          <a:rPr lang="en-US" sz="2000" i="1">
                            <a:latin typeface="Cambria Math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, </a:t>
                </a:r>
                <a:r>
                  <a:rPr lang="en-US" sz="2000" dirty="0"/>
                  <a:t>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</m:oMath>
                </a14:m>
                <a:r>
                  <a:rPr lang="en-US" sz="2000" dirty="0"/>
                  <a:t>relative PE </a:t>
                </a:r>
                <a:r>
                  <a:rPr lang="en-US" sz="2000" dirty="0" smtClean="0"/>
                  <a:t>divergence for estimating change score as: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cs typeface="+mj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charset="0"/>
                                  <a:cs typeface="+mj-cs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  <a:cs typeface="+mj-cs"/>
                                </a:rPr>
                                <m:t>𝑃𝐸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cs typeface="+mj-cs"/>
                        </a:rPr>
                        <m:t>=−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  <a:cs typeface="+mj-cs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  <a:cs typeface="+mj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cs typeface="+mj-cs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𝑔</m:t>
                              </m:r>
                            </m:e>
                          </m:acc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s-IS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is-IS" b="0" i="1" smtClean="0">
                                      <a:latin typeface="Cambria Math" charset="0"/>
                                      <a:cs typeface="+mj-cs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cs typeface="+mj-cs"/>
                                    </a:rPr>
                                    <m:t>𝑔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  <a:cs typeface="+mj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charset="0"/>
                                  <a:cs typeface="+mj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mr-IN" b="0" i="1" smtClean="0">
                                      <a:latin typeface="Cambria Math" charset="0"/>
                                      <a:cs typeface="+mj-cs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  <a:cs typeface="+mj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  <a:cs typeface="+mj-cs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en-US" dirty="0" smtClean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218" name="TextBox 2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322" y="1289970"/>
                <a:ext cx="10555356" cy="4941674"/>
              </a:xfrm>
              <a:prstGeom prst="rect">
                <a:avLst/>
              </a:prstGeom>
              <a:blipFill rotWithShape="0">
                <a:blip r:embed="rId3"/>
                <a:stretch>
                  <a:fillRect l="-1386" t="-123" r="-1501"/>
                </a:stretch>
              </a:blipFill>
              <a:ln w="6350">
                <a:noFill/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54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3017306" y="525818"/>
            <a:ext cx="615738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Why Graphs?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95" name="Oval 94"/>
          <p:cNvSpPr>
            <a:spLocks noChangeArrowheads="1"/>
          </p:cNvSpPr>
          <p:nvPr/>
        </p:nvSpPr>
        <p:spPr bwMode="auto">
          <a:xfrm>
            <a:off x="4481275" y="2236873"/>
            <a:ext cx="3321358" cy="3321358"/>
          </a:xfrm>
          <a:prstGeom prst="ellipse">
            <a:avLst/>
          </a:prstGeom>
          <a:noFill/>
          <a:ln w="6350" cap="flat">
            <a:solidFill>
              <a:schemeClr val="tx1">
                <a:lumMod val="65000"/>
                <a:lumOff val="35000"/>
              </a:schemeClr>
            </a:solidFill>
            <a:prstDash val="dash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96" name="Oval 95"/>
          <p:cNvSpPr>
            <a:spLocks noChangeArrowheads="1"/>
          </p:cNvSpPr>
          <p:nvPr/>
        </p:nvSpPr>
        <p:spPr bwMode="auto">
          <a:xfrm>
            <a:off x="4769493" y="2525091"/>
            <a:ext cx="2744924" cy="2744925"/>
          </a:xfrm>
          <a:prstGeom prst="ellipse">
            <a:avLst/>
          </a:prstGeom>
          <a:solidFill>
            <a:schemeClr val="bg1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97" name="Freeform 96"/>
          <p:cNvSpPr>
            <a:spLocks/>
          </p:cNvSpPr>
          <p:nvPr/>
        </p:nvSpPr>
        <p:spPr bwMode="auto">
          <a:xfrm>
            <a:off x="3169633" y="1598629"/>
            <a:ext cx="869158" cy="394538"/>
          </a:xfrm>
          <a:custGeom>
            <a:avLst/>
            <a:gdLst>
              <a:gd name="T0" fmla="*/ 0 w 188"/>
              <a:gd name="T1" fmla="*/ 85 h 85"/>
              <a:gd name="T2" fmla="*/ 188 w 188"/>
              <a:gd name="T3" fmla="*/ 85 h 85"/>
              <a:gd name="T4" fmla="*/ 184 w 188"/>
              <a:gd name="T5" fmla="*/ 31 h 85"/>
              <a:gd name="T6" fmla="*/ 138 w 188"/>
              <a:gd name="T7" fmla="*/ 6 h 85"/>
              <a:gd name="T8" fmla="*/ 75 w 188"/>
              <a:gd name="T9" fmla="*/ 0 h 85"/>
              <a:gd name="T10" fmla="*/ 46 w 188"/>
              <a:gd name="T11" fmla="*/ 14 h 85"/>
              <a:gd name="T12" fmla="*/ 0 w 188"/>
              <a:gd name="T13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0" y="85"/>
                </a:moveTo>
                <a:cubicBezTo>
                  <a:pt x="188" y="85"/>
                  <a:pt x="188" y="85"/>
                  <a:pt x="188" y="85"/>
                </a:cubicBezTo>
                <a:cubicBezTo>
                  <a:pt x="184" y="31"/>
                  <a:pt x="184" y="31"/>
                  <a:pt x="184" y="31"/>
                </a:cubicBezTo>
                <a:cubicBezTo>
                  <a:pt x="138" y="6"/>
                  <a:pt x="138" y="6"/>
                  <a:pt x="138" y="6"/>
                </a:cubicBezTo>
                <a:cubicBezTo>
                  <a:pt x="75" y="0"/>
                  <a:pt x="75" y="0"/>
                  <a:pt x="75" y="0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10" y="54"/>
                  <a:pt x="0" y="85"/>
                </a:cubicBezTo>
                <a:close/>
              </a:path>
            </a:pathLst>
          </a:custGeom>
          <a:solidFill>
            <a:srgbClr val="015685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98" name="Freeform 97"/>
          <p:cNvSpPr>
            <a:spLocks/>
          </p:cNvSpPr>
          <p:nvPr/>
        </p:nvSpPr>
        <p:spPr bwMode="auto">
          <a:xfrm>
            <a:off x="8308402" y="1598629"/>
            <a:ext cx="869158" cy="394538"/>
          </a:xfrm>
          <a:custGeom>
            <a:avLst/>
            <a:gdLst>
              <a:gd name="T0" fmla="*/ 188 w 188"/>
              <a:gd name="T1" fmla="*/ 85 h 85"/>
              <a:gd name="T2" fmla="*/ 0 w 188"/>
              <a:gd name="T3" fmla="*/ 85 h 85"/>
              <a:gd name="T4" fmla="*/ 4 w 188"/>
              <a:gd name="T5" fmla="*/ 31 h 85"/>
              <a:gd name="T6" fmla="*/ 50 w 188"/>
              <a:gd name="T7" fmla="*/ 6 h 85"/>
              <a:gd name="T8" fmla="*/ 112 w 188"/>
              <a:gd name="T9" fmla="*/ 0 h 85"/>
              <a:gd name="T10" fmla="*/ 141 w 188"/>
              <a:gd name="T11" fmla="*/ 14 h 85"/>
              <a:gd name="T12" fmla="*/ 188 w 188"/>
              <a:gd name="T13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188" y="85"/>
                </a:moveTo>
                <a:cubicBezTo>
                  <a:pt x="0" y="85"/>
                  <a:pt x="0" y="85"/>
                  <a:pt x="0" y="85"/>
                </a:cubicBezTo>
                <a:cubicBezTo>
                  <a:pt x="4" y="31"/>
                  <a:pt x="4" y="31"/>
                  <a:pt x="4" y="31"/>
                </a:cubicBezTo>
                <a:cubicBezTo>
                  <a:pt x="50" y="6"/>
                  <a:pt x="50" y="6"/>
                  <a:pt x="50" y="6"/>
                </a:cubicBezTo>
                <a:cubicBezTo>
                  <a:pt x="112" y="0"/>
                  <a:pt x="112" y="0"/>
                  <a:pt x="112" y="0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1" y="14"/>
                  <a:pt x="178" y="54"/>
                  <a:pt x="188" y="85"/>
                </a:cubicBezTo>
                <a:close/>
              </a:path>
            </a:pathLst>
          </a:custGeom>
          <a:solidFill>
            <a:srgbClr val="38906C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99" name="Freeform 98"/>
          <p:cNvSpPr>
            <a:spLocks/>
          </p:cNvSpPr>
          <p:nvPr/>
        </p:nvSpPr>
        <p:spPr bwMode="auto">
          <a:xfrm>
            <a:off x="3169633" y="5772535"/>
            <a:ext cx="869158" cy="394538"/>
          </a:xfrm>
          <a:custGeom>
            <a:avLst/>
            <a:gdLst>
              <a:gd name="T0" fmla="*/ 0 w 188"/>
              <a:gd name="T1" fmla="*/ 0 h 85"/>
              <a:gd name="T2" fmla="*/ 188 w 188"/>
              <a:gd name="T3" fmla="*/ 0 h 85"/>
              <a:gd name="T4" fmla="*/ 184 w 188"/>
              <a:gd name="T5" fmla="*/ 54 h 85"/>
              <a:gd name="T6" fmla="*/ 138 w 188"/>
              <a:gd name="T7" fmla="*/ 79 h 85"/>
              <a:gd name="T8" fmla="*/ 75 w 188"/>
              <a:gd name="T9" fmla="*/ 85 h 85"/>
              <a:gd name="T10" fmla="*/ 46 w 188"/>
              <a:gd name="T11" fmla="*/ 71 h 85"/>
              <a:gd name="T12" fmla="*/ 0 w 188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0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75" y="85"/>
                  <a:pt x="75" y="85"/>
                  <a:pt x="75" y="85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10" y="31"/>
                  <a:pt x="0" y="0"/>
                </a:cubicBezTo>
                <a:close/>
              </a:path>
            </a:pathLst>
          </a:custGeom>
          <a:solidFill>
            <a:srgbClr val="FE8D26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0" name="Freeform 99"/>
          <p:cNvSpPr>
            <a:spLocks/>
          </p:cNvSpPr>
          <p:nvPr/>
        </p:nvSpPr>
        <p:spPr bwMode="auto">
          <a:xfrm>
            <a:off x="8308402" y="5772535"/>
            <a:ext cx="869158" cy="394538"/>
          </a:xfrm>
          <a:custGeom>
            <a:avLst/>
            <a:gdLst>
              <a:gd name="T0" fmla="*/ 188 w 188"/>
              <a:gd name="T1" fmla="*/ 0 h 85"/>
              <a:gd name="T2" fmla="*/ 0 w 188"/>
              <a:gd name="T3" fmla="*/ 0 h 85"/>
              <a:gd name="T4" fmla="*/ 4 w 188"/>
              <a:gd name="T5" fmla="*/ 54 h 85"/>
              <a:gd name="T6" fmla="*/ 50 w 188"/>
              <a:gd name="T7" fmla="*/ 79 h 85"/>
              <a:gd name="T8" fmla="*/ 112 w 188"/>
              <a:gd name="T9" fmla="*/ 85 h 85"/>
              <a:gd name="T10" fmla="*/ 141 w 188"/>
              <a:gd name="T11" fmla="*/ 71 h 85"/>
              <a:gd name="T12" fmla="*/ 188 w 188"/>
              <a:gd name="T13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8" h="85">
                <a:moveTo>
                  <a:pt x="188" y="0"/>
                </a:moveTo>
                <a:cubicBezTo>
                  <a:pt x="0" y="0"/>
                  <a:pt x="0" y="0"/>
                  <a:pt x="0" y="0"/>
                </a:cubicBezTo>
                <a:cubicBezTo>
                  <a:pt x="4" y="54"/>
                  <a:pt x="4" y="54"/>
                  <a:pt x="4" y="54"/>
                </a:cubicBezTo>
                <a:cubicBezTo>
                  <a:pt x="50" y="79"/>
                  <a:pt x="50" y="79"/>
                  <a:pt x="50" y="79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41" y="71"/>
                  <a:pt x="141" y="71"/>
                  <a:pt x="141" y="71"/>
                </a:cubicBezTo>
                <a:cubicBezTo>
                  <a:pt x="141" y="71"/>
                  <a:pt x="178" y="31"/>
                  <a:pt x="188" y="0"/>
                </a:cubicBezTo>
                <a:close/>
              </a:path>
            </a:pathLst>
          </a:custGeom>
          <a:solidFill>
            <a:srgbClr val="7C7C7C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191" name="TextBox 116"/>
          <p:cNvSpPr txBox="1"/>
          <p:nvPr/>
        </p:nvSpPr>
        <p:spPr>
          <a:xfrm>
            <a:off x="5051046" y="3791474"/>
            <a:ext cx="2089907" cy="276999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+mj-lt"/>
              </a:rPr>
              <a:t>GRAPH MINING</a:t>
            </a:r>
          </a:p>
        </p:txBody>
      </p:sp>
      <p:sp>
        <p:nvSpPr>
          <p:cNvPr id="102" name="Freeform 101"/>
          <p:cNvSpPr>
            <a:spLocks/>
          </p:cNvSpPr>
          <p:nvPr/>
        </p:nvSpPr>
        <p:spPr bwMode="auto">
          <a:xfrm>
            <a:off x="3382527" y="1547847"/>
            <a:ext cx="2746146" cy="1712924"/>
          </a:xfrm>
          <a:custGeom>
            <a:avLst/>
            <a:gdLst>
              <a:gd name="T0" fmla="*/ 569 w 594"/>
              <a:gd name="T1" fmla="*/ 114 h 370"/>
              <a:gd name="T2" fmla="*/ 540 w 594"/>
              <a:gd name="T3" fmla="*/ 141 h 370"/>
              <a:gd name="T4" fmla="*/ 428 w 594"/>
              <a:gd name="T5" fmla="*/ 29 h 370"/>
              <a:gd name="T6" fmla="*/ 378 w 594"/>
              <a:gd name="T7" fmla="*/ 5 h 370"/>
              <a:gd name="T8" fmla="*/ 42 w 594"/>
              <a:gd name="T9" fmla="*/ 5 h 370"/>
              <a:gd name="T10" fmla="*/ 0 w 594"/>
              <a:gd name="T11" fmla="*/ 25 h 370"/>
              <a:gd name="T12" fmla="*/ 83 w 594"/>
              <a:gd name="T13" fmla="*/ 37 h 370"/>
              <a:gd name="T14" fmla="*/ 360 w 594"/>
              <a:gd name="T15" fmla="*/ 308 h 370"/>
              <a:gd name="T16" fmla="*/ 317 w 594"/>
              <a:gd name="T17" fmla="*/ 347 h 370"/>
              <a:gd name="T18" fmla="*/ 326 w 594"/>
              <a:gd name="T19" fmla="*/ 370 h 370"/>
              <a:gd name="T20" fmla="*/ 560 w 594"/>
              <a:gd name="T21" fmla="*/ 370 h 370"/>
              <a:gd name="T22" fmla="*/ 594 w 594"/>
              <a:gd name="T23" fmla="*/ 336 h 370"/>
              <a:gd name="T24" fmla="*/ 594 w 594"/>
              <a:gd name="T25" fmla="*/ 125 h 370"/>
              <a:gd name="T26" fmla="*/ 569 w 594"/>
              <a:gd name="T27" fmla="*/ 11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4" h="370">
                <a:moveTo>
                  <a:pt x="569" y="114"/>
                </a:moveTo>
                <a:cubicBezTo>
                  <a:pt x="540" y="141"/>
                  <a:pt x="540" y="141"/>
                  <a:pt x="540" y="141"/>
                </a:cubicBezTo>
                <a:cubicBezTo>
                  <a:pt x="428" y="29"/>
                  <a:pt x="428" y="29"/>
                  <a:pt x="428" y="29"/>
                </a:cubicBezTo>
                <a:cubicBezTo>
                  <a:pt x="428" y="29"/>
                  <a:pt x="408" y="4"/>
                  <a:pt x="378" y="5"/>
                </a:cubicBezTo>
                <a:cubicBezTo>
                  <a:pt x="348" y="6"/>
                  <a:pt x="42" y="5"/>
                  <a:pt x="42" y="5"/>
                </a:cubicBezTo>
                <a:cubicBezTo>
                  <a:pt x="42" y="5"/>
                  <a:pt x="14" y="4"/>
                  <a:pt x="0" y="25"/>
                </a:cubicBezTo>
                <a:cubicBezTo>
                  <a:pt x="0" y="25"/>
                  <a:pt x="43" y="0"/>
                  <a:pt x="83" y="37"/>
                </a:cubicBezTo>
                <a:cubicBezTo>
                  <a:pt x="122" y="73"/>
                  <a:pt x="360" y="308"/>
                  <a:pt x="360" y="308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04" y="359"/>
                  <a:pt x="308" y="370"/>
                  <a:pt x="326" y="370"/>
                </a:cubicBezTo>
                <a:cubicBezTo>
                  <a:pt x="560" y="370"/>
                  <a:pt x="560" y="370"/>
                  <a:pt x="560" y="370"/>
                </a:cubicBezTo>
                <a:cubicBezTo>
                  <a:pt x="579" y="370"/>
                  <a:pt x="594" y="354"/>
                  <a:pt x="594" y="336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4" y="106"/>
                  <a:pt x="583" y="101"/>
                  <a:pt x="569" y="114"/>
                </a:cubicBezTo>
                <a:close/>
              </a:path>
            </a:pathLst>
          </a:custGeom>
          <a:solidFill>
            <a:srgbClr val="016AA3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3" name="Freeform 102"/>
          <p:cNvSpPr>
            <a:spLocks/>
          </p:cNvSpPr>
          <p:nvPr/>
        </p:nvSpPr>
        <p:spPr bwMode="auto">
          <a:xfrm>
            <a:off x="6212659" y="1547847"/>
            <a:ext cx="2752006" cy="1712924"/>
          </a:xfrm>
          <a:custGeom>
            <a:avLst/>
            <a:gdLst>
              <a:gd name="T0" fmla="*/ 25 w 595"/>
              <a:gd name="T1" fmla="*/ 114 h 370"/>
              <a:gd name="T2" fmla="*/ 54 w 595"/>
              <a:gd name="T3" fmla="*/ 141 h 370"/>
              <a:gd name="T4" fmla="*/ 166 w 595"/>
              <a:gd name="T5" fmla="*/ 29 h 370"/>
              <a:gd name="T6" fmla="*/ 216 w 595"/>
              <a:gd name="T7" fmla="*/ 5 h 370"/>
              <a:gd name="T8" fmla="*/ 553 w 595"/>
              <a:gd name="T9" fmla="*/ 5 h 370"/>
              <a:gd name="T10" fmla="*/ 595 w 595"/>
              <a:gd name="T11" fmla="*/ 25 h 370"/>
              <a:gd name="T12" fmla="*/ 512 w 595"/>
              <a:gd name="T13" fmla="*/ 37 h 370"/>
              <a:gd name="T14" fmla="*/ 235 w 595"/>
              <a:gd name="T15" fmla="*/ 308 h 370"/>
              <a:gd name="T16" fmla="*/ 277 w 595"/>
              <a:gd name="T17" fmla="*/ 347 h 370"/>
              <a:gd name="T18" fmla="*/ 268 w 595"/>
              <a:gd name="T19" fmla="*/ 370 h 370"/>
              <a:gd name="T20" fmla="*/ 34 w 595"/>
              <a:gd name="T21" fmla="*/ 370 h 370"/>
              <a:gd name="T22" fmla="*/ 0 w 595"/>
              <a:gd name="T23" fmla="*/ 336 h 370"/>
              <a:gd name="T24" fmla="*/ 0 w 595"/>
              <a:gd name="T25" fmla="*/ 125 h 370"/>
              <a:gd name="T26" fmla="*/ 25 w 595"/>
              <a:gd name="T27" fmla="*/ 11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5" h="370">
                <a:moveTo>
                  <a:pt x="25" y="114"/>
                </a:moveTo>
                <a:cubicBezTo>
                  <a:pt x="54" y="141"/>
                  <a:pt x="54" y="141"/>
                  <a:pt x="54" y="141"/>
                </a:cubicBezTo>
                <a:cubicBezTo>
                  <a:pt x="166" y="29"/>
                  <a:pt x="166" y="29"/>
                  <a:pt x="166" y="29"/>
                </a:cubicBezTo>
                <a:cubicBezTo>
                  <a:pt x="166" y="29"/>
                  <a:pt x="187" y="4"/>
                  <a:pt x="216" y="5"/>
                </a:cubicBezTo>
                <a:cubicBezTo>
                  <a:pt x="246" y="6"/>
                  <a:pt x="553" y="5"/>
                  <a:pt x="553" y="5"/>
                </a:cubicBezTo>
                <a:cubicBezTo>
                  <a:pt x="553" y="5"/>
                  <a:pt x="580" y="4"/>
                  <a:pt x="595" y="25"/>
                </a:cubicBezTo>
                <a:cubicBezTo>
                  <a:pt x="595" y="25"/>
                  <a:pt x="552" y="0"/>
                  <a:pt x="512" y="37"/>
                </a:cubicBezTo>
                <a:cubicBezTo>
                  <a:pt x="472" y="73"/>
                  <a:pt x="235" y="308"/>
                  <a:pt x="235" y="308"/>
                </a:cubicBezTo>
                <a:cubicBezTo>
                  <a:pt x="277" y="347"/>
                  <a:pt x="277" y="347"/>
                  <a:pt x="277" y="347"/>
                </a:cubicBezTo>
                <a:cubicBezTo>
                  <a:pt x="291" y="359"/>
                  <a:pt x="287" y="370"/>
                  <a:pt x="268" y="370"/>
                </a:cubicBezTo>
                <a:cubicBezTo>
                  <a:pt x="34" y="370"/>
                  <a:pt x="34" y="370"/>
                  <a:pt x="34" y="370"/>
                </a:cubicBezTo>
                <a:cubicBezTo>
                  <a:pt x="15" y="370"/>
                  <a:pt x="0" y="354"/>
                  <a:pt x="0" y="336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06"/>
                  <a:pt x="11" y="101"/>
                  <a:pt x="25" y="114"/>
                </a:cubicBezTo>
                <a:close/>
              </a:path>
            </a:pathLst>
          </a:custGeom>
          <a:solidFill>
            <a:srgbClr val="46B688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4" name="Freeform 103"/>
          <p:cNvSpPr>
            <a:spLocks/>
          </p:cNvSpPr>
          <p:nvPr/>
        </p:nvSpPr>
        <p:spPr bwMode="auto">
          <a:xfrm>
            <a:off x="3382527" y="4504933"/>
            <a:ext cx="2746146" cy="1712924"/>
          </a:xfrm>
          <a:custGeom>
            <a:avLst/>
            <a:gdLst>
              <a:gd name="T0" fmla="*/ 569 w 594"/>
              <a:gd name="T1" fmla="*/ 256 h 370"/>
              <a:gd name="T2" fmla="*/ 540 w 594"/>
              <a:gd name="T3" fmla="*/ 229 h 370"/>
              <a:gd name="T4" fmla="*/ 428 w 594"/>
              <a:gd name="T5" fmla="*/ 341 h 370"/>
              <a:gd name="T6" fmla="*/ 378 w 594"/>
              <a:gd name="T7" fmla="*/ 364 h 370"/>
              <a:gd name="T8" fmla="*/ 42 w 594"/>
              <a:gd name="T9" fmla="*/ 364 h 370"/>
              <a:gd name="T10" fmla="*/ 0 w 594"/>
              <a:gd name="T11" fmla="*/ 345 h 370"/>
              <a:gd name="T12" fmla="*/ 83 w 594"/>
              <a:gd name="T13" fmla="*/ 333 h 370"/>
              <a:gd name="T14" fmla="*/ 360 w 594"/>
              <a:gd name="T15" fmla="*/ 62 h 370"/>
              <a:gd name="T16" fmla="*/ 317 w 594"/>
              <a:gd name="T17" fmla="*/ 23 h 370"/>
              <a:gd name="T18" fmla="*/ 326 w 594"/>
              <a:gd name="T19" fmla="*/ 0 h 370"/>
              <a:gd name="T20" fmla="*/ 560 w 594"/>
              <a:gd name="T21" fmla="*/ 0 h 370"/>
              <a:gd name="T22" fmla="*/ 594 w 594"/>
              <a:gd name="T23" fmla="*/ 34 h 370"/>
              <a:gd name="T24" fmla="*/ 594 w 594"/>
              <a:gd name="T25" fmla="*/ 245 h 370"/>
              <a:gd name="T26" fmla="*/ 569 w 594"/>
              <a:gd name="T27" fmla="*/ 256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4" h="370">
                <a:moveTo>
                  <a:pt x="569" y="256"/>
                </a:moveTo>
                <a:cubicBezTo>
                  <a:pt x="540" y="229"/>
                  <a:pt x="540" y="229"/>
                  <a:pt x="540" y="229"/>
                </a:cubicBezTo>
                <a:cubicBezTo>
                  <a:pt x="428" y="341"/>
                  <a:pt x="428" y="341"/>
                  <a:pt x="428" y="341"/>
                </a:cubicBezTo>
                <a:cubicBezTo>
                  <a:pt x="428" y="341"/>
                  <a:pt x="408" y="365"/>
                  <a:pt x="378" y="364"/>
                </a:cubicBezTo>
                <a:cubicBezTo>
                  <a:pt x="348" y="363"/>
                  <a:pt x="42" y="364"/>
                  <a:pt x="42" y="364"/>
                </a:cubicBezTo>
                <a:cubicBezTo>
                  <a:pt x="42" y="364"/>
                  <a:pt x="14" y="365"/>
                  <a:pt x="0" y="345"/>
                </a:cubicBezTo>
                <a:cubicBezTo>
                  <a:pt x="0" y="345"/>
                  <a:pt x="43" y="370"/>
                  <a:pt x="83" y="333"/>
                </a:cubicBezTo>
                <a:cubicBezTo>
                  <a:pt x="122" y="296"/>
                  <a:pt x="360" y="62"/>
                  <a:pt x="360" y="62"/>
                </a:cubicBezTo>
                <a:cubicBezTo>
                  <a:pt x="317" y="23"/>
                  <a:pt x="317" y="23"/>
                  <a:pt x="317" y="23"/>
                </a:cubicBezTo>
                <a:cubicBezTo>
                  <a:pt x="304" y="10"/>
                  <a:pt x="308" y="0"/>
                  <a:pt x="326" y="0"/>
                </a:cubicBezTo>
                <a:cubicBezTo>
                  <a:pt x="560" y="0"/>
                  <a:pt x="560" y="0"/>
                  <a:pt x="560" y="0"/>
                </a:cubicBezTo>
                <a:cubicBezTo>
                  <a:pt x="579" y="0"/>
                  <a:pt x="594" y="15"/>
                  <a:pt x="594" y="34"/>
                </a:cubicBezTo>
                <a:cubicBezTo>
                  <a:pt x="594" y="245"/>
                  <a:pt x="594" y="245"/>
                  <a:pt x="594" y="245"/>
                </a:cubicBezTo>
                <a:cubicBezTo>
                  <a:pt x="594" y="263"/>
                  <a:pt x="583" y="268"/>
                  <a:pt x="569" y="256"/>
                </a:cubicBezTo>
                <a:close/>
              </a:path>
            </a:pathLst>
          </a:custGeom>
          <a:solidFill>
            <a:srgbClr val="FEA34F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5" name="Freeform 104"/>
          <p:cNvSpPr>
            <a:spLocks/>
          </p:cNvSpPr>
          <p:nvPr/>
        </p:nvSpPr>
        <p:spPr bwMode="auto">
          <a:xfrm>
            <a:off x="6212659" y="4504933"/>
            <a:ext cx="2752006" cy="1712924"/>
          </a:xfrm>
          <a:custGeom>
            <a:avLst/>
            <a:gdLst>
              <a:gd name="T0" fmla="*/ 25 w 595"/>
              <a:gd name="T1" fmla="*/ 256 h 370"/>
              <a:gd name="T2" fmla="*/ 54 w 595"/>
              <a:gd name="T3" fmla="*/ 229 h 370"/>
              <a:gd name="T4" fmla="*/ 166 w 595"/>
              <a:gd name="T5" fmla="*/ 341 h 370"/>
              <a:gd name="T6" fmla="*/ 216 w 595"/>
              <a:gd name="T7" fmla="*/ 364 h 370"/>
              <a:gd name="T8" fmla="*/ 553 w 595"/>
              <a:gd name="T9" fmla="*/ 364 h 370"/>
              <a:gd name="T10" fmla="*/ 595 w 595"/>
              <a:gd name="T11" fmla="*/ 345 h 370"/>
              <a:gd name="T12" fmla="*/ 512 w 595"/>
              <a:gd name="T13" fmla="*/ 333 h 370"/>
              <a:gd name="T14" fmla="*/ 235 w 595"/>
              <a:gd name="T15" fmla="*/ 62 h 370"/>
              <a:gd name="T16" fmla="*/ 277 w 595"/>
              <a:gd name="T17" fmla="*/ 23 h 370"/>
              <a:gd name="T18" fmla="*/ 268 w 595"/>
              <a:gd name="T19" fmla="*/ 0 h 370"/>
              <a:gd name="T20" fmla="*/ 34 w 595"/>
              <a:gd name="T21" fmla="*/ 0 h 370"/>
              <a:gd name="T22" fmla="*/ 0 w 595"/>
              <a:gd name="T23" fmla="*/ 34 h 370"/>
              <a:gd name="T24" fmla="*/ 0 w 595"/>
              <a:gd name="T25" fmla="*/ 245 h 370"/>
              <a:gd name="T26" fmla="*/ 25 w 595"/>
              <a:gd name="T27" fmla="*/ 256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95" h="370">
                <a:moveTo>
                  <a:pt x="25" y="256"/>
                </a:moveTo>
                <a:cubicBezTo>
                  <a:pt x="54" y="229"/>
                  <a:pt x="54" y="229"/>
                  <a:pt x="54" y="229"/>
                </a:cubicBezTo>
                <a:cubicBezTo>
                  <a:pt x="166" y="341"/>
                  <a:pt x="166" y="341"/>
                  <a:pt x="166" y="341"/>
                </a:cubicBezTo>
                <a:cubicBezTo>
                  <a:pt x="166" y="341"/>
                  <a:pt x="187" y="365"/>
                  <a:pt x="216" y="364"/>
                </a:cubicBezTo>
                <a:cubicBezTo>
                  <a:pt x="246" y="363"/>
                  <a:pt x="553" y="364"/>
                  <a:pt x="553" y="364"/>
                </a:cubicBezTo>
                <a:cubicBezTo>
                  <a:pt x="553" y="364"/>
                  <a:pt x="580" y="365"/>
                  <a:pt x="595" y="345"/>
                </a:cubicBezTo>
                <a:cubicBezTo>
                  <a:pt x="595" y="345"/>
                  <a:pt x="552" y="370"/>
                  <a:pt x="512" y="333"/>
                </a:cubicBezTo>
                <a:cubicBezTo>
                  <a:pt x="472" y="296"/>
                  <a:pt x="235" y="62"/>
                  <a:pt x="235" y="62"/>
                </a:cubicBezTo>
                <a:cubicBezTo>
                  <a:pt x="277" y="23"/>
                  <a:pt x="277" y="23"/>
                  <a:pt x="277" y="23"/>
                </a:cubicBezTo>
                <a:cubicBezTo>
                  <a:pt x="291" y="10"/>
                  <a:pt x="287" y="0"/>
                  <a:pt x="26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15" y="0"/>
                  <a:pt x="0" y="15"/>
                  <a:pt x="0" y="34"/>
                </a:cubicBezTo>
                <a:cubicBezTo>
                  <a:pt x="0" y="245"/>
                  <a:pt x="0" y="245"/>
                  <a:pt x="0" y="245"/>
                </a:cubicBezTo>
                <a:cubicBezTo>
                  <a:pt x="0" y="263"/>
                  <a:pt x="11" y="268"/>
                  <a:pt x="25" y="256"/>
                </a:cubicBezTo>
                <a:close/>
              </a:path>
            </a:pathLst>
          </a:custGeom>
          <a:solidFill>
            <a:srgbClr val="AAAAAA"/>
          </a:solidFill>
          <a:ln w="14288" cap="flat">
            <a:noFill/>
            <a:prstDash val="solid"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  <a:latin typeface="+mj-lt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644536" y="4279619"/>
            <a:ext cx="3501262" cy="1379415"/>
            <a:chOff x="361251" y="3424543"/>
            <a:chExt cx="2845773" cy="1121167"/>
          </a:xfrm>
        </p:grpSpPr>
        <p:sp>
          <p:nvSpPr>
            <p:cNvPr id="136" name="TextBox 268"/>
            <p:cNvSpPr txBox="1"/>
            <p:nvPr/>
          </p:nvSpPr>
          <p:spPr>
            <a:xfrm>
              <a:off x="361251" y="3745211"/>
              <a:ext cx="2792190" cy="800499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r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Infer incomplete node attribute by looking at similar node</a:t>
              </a:r>
            </a:p>
            <a:p>
              <a:pPr marL="285750" indent="-285750" algn="r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Infer hidden information in social network</a:t>
              </a:r>
              <a:endParaRPr lang="en-US" sz="1600" dirty="0">
                <a:latin typeface="+mj-lt"/>
              </a:endParaRPr>
            </a:p>
          </p:txBody>
        </p:sp>
        <p:sp>
          <p:nvSpPr>
            <p:cNvPr id="137" name="TextBox 259"/>
            <p:cNvSpPr txBox="1"/>
            <p:nvPr/>
          </p:nvSpPr>
          <p:spPr>
            <a:xfrm>
              <a:off x="540972" y="3424543"/>
              <a:ext cx="2666052" cy="22514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 smtClean="0">
                  <a:latin typeface="+mj-lt"/>
                </a:rPr>
                <a:t>NODE CLASSIFICATION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501666" y="2284537"/>
            <a:ext cx="3575954" cy="1394339"/>
            <a:chOff x="410250" y="2602198"/>
            <a:chExt cx="2906481" cy="1133298"/>
          </a:xfrm>
        </p:grpSpPr>
        <p:sp>
          <p:nvSpPr>
            <p:cNvPr id="132" name="TextBox 247"/>
            <p:cNvSpPr txBox="1"/>
            <p:nvPr/>
          </p:nvSpPr>
          <p:spPr>
            <a:xfrm>
              <a:off x="1289137" y="2602198"/>
              <a:ext cx="2027594" cy="2251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b="1" dirty="0" smtClean="0">
                  <a:latin typeface="+mj-lt"/>
                </a:rPr>
                <a:t>LINK PREDICITION</a:t>
              </a:r>
              <a:endParaRPr lang="en-US" b="1" dirty="0">
                <a:latin typeface="+mj-lt"/>
              </a:endParaRPr>
            </a:p>
          </p:txBody>
        </p:sp>
        <p:sp>
          <p:nvSpPr>
            <p:cNvPr id="133" name="TextBox 267"/>
            <p:cNvSpPr txBox="1"/>
            <p:nvPr/>
          </p:nvSpPr>
          <p:spPr>
            <a:xfrm>
              <a:off x="410250" y="2934996"/>
              <a:ext cx="2906481" cy="80050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algn="r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Predict </a:t>
              </a:r>
              <a:r>
                <a:rPr lang="en-US" sz="1600" smtClean="0">
                  <a:latin typeface="+mj-lt"/>
                </a:rPr>
                <a:t>how a network </a:t>
              </a:r>
              <a:r>
                <a:rPr lang="en-US" sz="1600" dirty="0" smtClean="0">
                  <a:latin typeface="+mj-lt"/>
                </a:rPr>
                <a:t>will evolve</a:t>
              </a:r>
            </a:p>
            <a:p>
              <a:pPr marL="171450" indent="-171450" algn="r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Suggests friend  in social network</a:t>
              </a:r>
            </a:p>
            <a:p>
              <a:pPr marL="171450" indent="-171450" algn="r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Recommend products in an </a:t>
              </a:r>
            </a:p>
            <a:p>
              <a:pPr algn="r"/>
              <a:r>
                <a:rPr lang="en-US" sz="1600" dirty="0" smtClean="0">
                  <a:latin typeface="+mj-lt"/>
                </a:rPr>
                <a:t>e-commerce network</a:t>
              </a:r>
              <a:endParaRPr lang="en-US" sz="1600" dirty="0">
                <a:latin typeface="+mj-lt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8489544" y="4359077"/>
            <a:ext cx="3309683" cy="1145502"/>
            <a:chOff x="2109216" y="4322681"/>
            <a:chExt cx="2690060" cy="931046"/>
          </a:xfrm>
        </p:grpSpPr>
        <p:sp>
          <p:nvSpPr>
            <p:cNvPr id="128" name="TextBox 276"/>
            <p:cNvSpPr txBox="1"/>
            <p:nvPr/>
          </p:nvSpPr>
          <p:spPr>
            <a:xfrm>
              <a:off x="2133223" y="4653353"/>
              <a:ext cx="2666053" cy="600374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 smtClean="0">
                  <a:latin typeface="+mj-lt"/>
                </a:rPr>
                <a:t>Identify patterns that do not align with a notion of normal behavior</a:t>
              </a:r>
              <a:r>
                <a:rPr lang="en-US" sz="1600" dirty="0">
                  <a:latin typeface="+mj-lt"/>
                </a:rPr>
                <a:t>.</a:t>
              </a:r>
              <a:endParaRPr lang="en-US" sz="1600" dirty="0" smtClean="0">
                <a:latin typeface="+mj-lt"/>
              </a:endParaRPr>
            </a:p>
          </p:txBody>
        </p:sp>
        <p:sp>
          <p:nvSpPr>
            <p:cNvPr id="129" name="TextBox 277"/>
            <p:cNvSpPr txBox="1"/>
            <p:nvPr/>
          </p:nvSpPr>
          <p:spPr>
            <a:xfrm>
              <a:off x="2109216" y="4322681"/>
              <a:ext cx="2305051" cy="22514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latin typeface="+mj-lt"/>
                </a:rPr>
                <a:t>ANOMALY DETECTION</a:t>
              </a:r>
              <a:endParaRPr lang="en-US" b="1" dirty="0">
                <a:latin typeface="+mj-lt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8269568" y="2326215"/>
            <a:ext cx="3280149" cy="1352660"/>
            <a:chOff x="2109215" y="2636074"/>
            <a:chExt cx="2666056" cy="1099422"/>
          </a:xfrm>
        </p:grpSpPr>
        <p:sp>
          <p:nvSpPr>
            <p:cNvPr id="124" name="TextBox 279"/>
            <p:cNvSpPr txBox="1"/>
            <p:nvPr/>
          </p:nvSpPr>
          <p:spPr>
            <a:xfrm>
              <a:off x="2109217" y="2636074"/>
              <a:ext cx="2388941" cy="22514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 dirty="0" smtClean="0">
                  <a:latin typeface="+mj-lt"/>
                </a:rPr>
                <a:t>COMMUNITY DETECTION</a:t>
              </a:r>
              <a:endParaRPr lang="en-US" b="1" dirty="0">
                <a:latin typeface="+mj-lt"/>
              </a:endParaRPr>
            </a:p>
          </p:txBody>
        </p:sp>
        <p:sp>
          <p:nvSpPr>
            <p:cNvPr id="125" name="TextBox 280"/>
            <p:cNvSpPr txBox="1"/>
            <p:nvPr/>
          </p:nvSpPr>
          <p:spPr>
            <a:xfrm>
              <a:off x="2109215" y="2934996"/>
              <a:ext cx="2666056" cy="800500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Group </a:t>
              </a:r>
              <a:r>
                <a:rPr lang="en-US" sz="1600" dirty="0">
                  <a:latin typeface="+mj-lt"/>
                </a:rPr>
                <a:t>or clusters of </a:t>
              </a:r>
              <a:r>
                <a:rPr lang="en-US" sz="1600" dirty="0" smtClean="0">
                  <a:latin typeface="+mj-lt"/>
                </a:rPr>
                <a:t>nodes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Detect same pages in WWW</a:t>
              </a:r>
            </a:p>
            <a:p>
              <a:pPr marL="285750" indent="-285750">
                <a:buFont typeface="Arial" charset="0"/>
                <a:buChar char="•"/>
              </a:pPr>
              <a:r>
                <a:rPr lang="en-US" sz="1600" dirty="0" smtClean="0">
                  <a:latin typeface="+mj-lt"/>
                </a:rPr>
                <a:t>Detect user segment in e-commerce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7886620" y="4023919"/>
            <a:ext cx="3663098" cy="1970482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9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55975" y="597463"/>
            <a:ext cx="786897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Concept Drift Detection Workflow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" y="1465942"/>
            <a:ext cx="12160730" cy="43434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4730" y="6186742"/>
            <a:ext cx="1119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Illustration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of discriminative subgraph-based concept drift detection methodology.</a:t>
            </a:r>
          </a:p>
        </p:txBody>
      </p:sp>
    </p:spTree>
    <p:extLst>
      <p:ext uri="{BB962C8B-B14F-4D97-AF65-F5344CB8AC3E}">
        <p14:creationId xmlns:p14="http://schemas.microsoft.com/office/powerpoint/2010/main" val="5985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55975" y="597463"/>
            <a:ext cx="7868970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DSDD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06" y="1042173"/>
            <a:ext cx="6480244" cy="567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31" y="3600035"/>
            <a:ext cx="4002136" cy="19651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304761" y="1345090"/>
            <a:ext cx="5447056" cy="1908215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Synthetic Graph Stream</a:t>
            </a:r>
          </a:p>
          <a:p>
            <a:pPr algn="ctr"/>
            <a:endParaRPr lang="en-US" sz="2000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4 synthetic graph streams </a:t>
            </a:r>
            <a:r>
              <a:rPr lang="en-US" sz="2000" dirty="0">
                <a:latin typeface="+mj-lt"/>
              </a:rPr>
              <a:t>(SD1, SD2, SD3, SD4)</a:t>
            </a:r>
            <a:r>
              <a:rPr lang="en-US" sz="2000" dirty="0" smtClean="0">
                <a:latin typeface="+mj-lt"/>
              </a:rPr>
              <a:t> created using SUBGEN to simulate abrupt and gradual drift scenarios.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96000" y="1345090"/>
            <a:ext cx="5144391" cy="283154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Real-world Graph Stream</a:t>
            </a:r>
          </a:p>
          <a:p>
            <a:pPr algn="ctr"/>
            <a:endParaRPr lang="en-US" sz="2000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4 real-world graph stream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DBLP</a:t>
            </a:r>
            <a:r>
              <a:rPr lang="en-US" sz="2000" dirty="0" smtClean="0">
                <a:latin typeface="+mj-lt"/>
              </a:rPr>
              <a:t> citation network graphs belonging to CVPR and DBDM.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IAM Benchmark</a:t>
            </a:r>
            <a:r>
              <a:rPr lang="en-US" sz="2000" dirty="0" smtClean="0">
                <a:latin typeface="+mj-lt"/>
              </a:rPr>
              <a:t> dataset (AIDS and Mutagenicity)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Network DoS attack </a:t>
            </a:r>
            <a:r>
              <a:rPr lang="en-US" sz="2000" dirty="0" smtClean="0">
                <a:latin typeface="+mj-lt"/>
              </a:rPr>
              <a:t>dataset from VAST 2011 mini-challenge 2</a:t>
            </a:r>
            <a:endParaRPr lang="en-US" sz="20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17" y="4248539"/>
            <a:ext cx="6113357" cy="2472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739" y="5636394"/>
            <a:ext cx="481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Graphical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structure of Inst-a  and Inst-b  used to generate synthetic dataset.</a:t>
            </a:r>
          </a:p>
        </p:txBody>
      </p:sp>
    </p:spTree>
    <p:extLst>
      <p:ext uri="{BB962C8B-B14F-4D97-AF65-F5344CB8AC3E}">
        <p14:creationId xmlns:p14="http://schemas.microsoft.com/office/powerpoint/2010/main" val="173763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Experiments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97565" y="1465942"/>
            <a:ext cx="604559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j-lt"/>
              </a:rPr>
              <a:t>Baseline Methods</a:t>
            </a:r>
          </a:p>
          <a:p>
            <a:endParaRPr lang="en-US" sz="2400" b="1" dirty="0">
              <a:latin typeface="+mj-lt"/>
            </a:endParaRPr>
          </a:p>
          <a:p>
            <a:pPr marL="514350" indent="-514350">
              <a:buAutoNum type="arabicParenR"/>
            </a:pPr>
            <a:r>
              <a:rPr lang="en-US" sz="2400" b="1" dirty="0" smtClean="0">
                <a:latin typeface="+mj-lt"/>
              </a:rPr>
              <a:t>Graph Entropy Method [</a:t>
            </a:r>
            <a:r>
              <a:rPr lang="en-US" sz="2400" b="1" dirty="0">
                <a:latin typeface="+mj-lt"/>
              </a:rPr>
              <a:t>8]: </a:t>
            </a:r>
            <a:r>
              <a:rPr lang="en-US" sz="2400" b="1" dirty="0" smtClean="0">
                <a:latin typeface="+mj-lt"/>
              </a:rPr>
              <a:t>-</a:t>
            </a:r>
            <a:endParaRPr lang="en-US" sz="2400" b="1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+mj-lt"/>
              </a:rPr>
              <a:t>Sliding window to computes the entropy </a:t>
            </a:r>
            <a:r>
              <a:rPr lang="en-US" sz="2400" dirty="0" err="1">
                <a:latin typeface="+mj-lt"/>
              </a:rPr>
              <a:t>w.r.t</a:t>
            </a:r>
            <a:r>
              <a:rPr lang="en-US" sz="2400" dirty="0">
                <a:latin typeface="+mj-lt"/>
              </a:rPr>
              <a:t>. class.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>
                <a:latin typeface="+mj-lt"/>
              </a:rPr>
              <a:t>A Cumulative Sum on the entropy sequence is used to </a:t>
            </a:r>
            <a:r>
              <a:rPr lang="en-US" sz="2400" dirty="0" smtClean="0">
                <a:latin typeface="+mj-lt"/>
              </a:rPr>
              <a:t>detect drifts.</a:t>
            </a:r>
          </a:p>
          <a:p>
            <a:pPr marL="457200" indent="-457200">
              <a:buFont typeface="Arial" charset="0"/>
              <a:buChar char="•"/>
            </a:pPr>
            <a:endParaRPr lang="en-US" sz="2400" b="1" dirty="0" smtClean="0">
              <a:latin typeface="+mj-lt"/>
            </a:endParaRPr>
          </a:p>
          <a:p>
            <a:pPr marL="514350" indent="-514350">
              <a:buFont typeface="+mj-lt"/>
              <a:buAutoNum type="arabicParenR" startAt="2"/>
            </a:pPr>
            <a:r>
              <a:rPr lang="en-US" sz="2400" b="1" dirty="0" err="1" smtClean="0">
                <a:latin typeface="+mj-lt"/>
              </a:rPr>
              <a:t>Zambon</a:t>
            </a:r>
            <a:r>
              <a:rPr lang="en-US" sz="2400" b="1" dirty="0" smtClean="0">
                <a:latin typeface="+mj-lt"/>
              </a:rPr>
              <a:t> et al. [9]: </a:t>
            </a:r>
            <a:endParaRPr lang="en-US" sz="2400" b="1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Embed each graph into </a:t>
            </a:r>
            <a:r>
              <a:rPr lang="en-US" sz="2800" dirty="0"/>
              <a:t>a </a:t>
            </a:r>
            <a:r>
              <a:rPr lang="en-US" sz="2800" dirty="0" smtClean="0"/>
              <a:t>vector.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Hypothesis test to detect drifts.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+mj-lt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43160" y="1313052"/>
            <a:ext cx="543339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j-lt"/>
              </a:rPr>
              <a:t>Performance Metrics</a:t>
            </a:r>
          </a:p>
          <a:p>
            <a:endParaRPr lang="en-US" sz="2800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Drift </a:t>
            </a:r>
            <a:r>
              <a:rPr lang="en-US" sz="2400" dirty="0">
                <a:latin typeface="+mj-lt"/>
              </a:rPr>
              <a:t>detection rate (DDR</a:t>
            </a:r>
            <a:r>
              <a:rPr lang="en-US" sz="2400" dirty="0" smtClean="0">
                <a:latin typeface="+mj-lt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Delay of </a:t>
            </a:r>
            <a:r>
              <a:rPr lang="en-US" sz="2400" dirty="0">
                <a:latin typeface="+mj-lt"/>
              </a:rPr>
              <a:t>detection (DoD</a:t>
            </a:r>
            <a:r>
              <a:rPr lang="en-US" sz="2400" dirty="0" smtClean="0">
                <a:latin typeface="+mj-lt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2400" dirty="0" smtClean="0">
                <a:latin typeface="+mj-lt"/>
              </a:rPr>
              <a:t>FA1000: </a:t>
            </a:r>
            <a:r>
              <a:rPr lang="en-US" sz="2400" dirty="0">
                <a:latin typeface="+mj-lt"/>
              </a:rPr>
              <a:t>T</a:t>
            </a:r>
            <a:r>
              <a:rPr lang="en-US" sz="2400" dirty="0" smtClean="0">
                <a:latin typeface="+mj-lt"/>
              </a:rPr>
              <a:t>he </a:t>
            </a:r>
            <a:r>
              <a:rPr lang="en-US" sz="2400" dirty="0">
                <a:latin typeface="+mj-lt"/>
              </a:rPr>
              <a:t>rate of false anomalies within 1000 </a:t>
            </a:r>
            <a:r>
              <a:rPr lang="en-US" sz="2400" dirty="0" smtClean="0">
                <a:latin typeface="+mj-lt"/>
              </a:rPr>
              <a:t>samples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636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Synthetic 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90" y="1103040"/>
            <a:ext cx="6163871" cy="522296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0269" y="6359312"/>
            <a:ext cx="1119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Table: Result obtained by DSDD </a:t>
            </a:r>
            <a:r>
              <a:rPr lang="en-US" i="1" smtClean="0">
                <a:latin typeface="Times" charset="0"/>
                <a:ea typeface="Times" charset="0"/>
                <a:cs typeface="Times" charset="0"/>
              </a:rPr>
              <a:t>on synthetic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datasets under different window size W.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54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Synthetic 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6" y="1024628"/>
            <a:ext cx="11907804" cy="4961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8870" y="5824114"/>
            <a:ext cx="111914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Entropy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and change score on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SD4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dataset. X-axis represents time t  (shared by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both plots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). The vertical black lines in the entropy plot are the real drift point. The black plot on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the change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score plot is the threshold and vertical dotted blue lines are the detected drift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points.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Real-world 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198" y="250564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79" y="1188974"/>
            <a:ext cx="8695839" cy="49522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0268" y="6321941"/>
            <a:ext cx="1119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Table: Result obtained by DSDD and baseline methods on real-world datasets W = 30).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 </a:t>
            </a:r>
            <a:r>
              <a:rPr lang="mr-IN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–</a:t>
            </a: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 Real-world 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4953000" y="278550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8" y="1044506"/>
            <a:ext cx="11628783" cy="484532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8870" y="5824114"/>
            <a:ext cx="1119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Entropy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and change score on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Mutagenicity dataset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43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80037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2086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023366" y="1719267"/>
            <a:ext cx="106024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Proposed a novel </a:t>
            </a:r>
            <a:r>
              <a:rPr lang="en-US" sz="2400" dirty="0">
                <a:latin typeface="+mj-lt"/>
              </a:rPr>
              <a:t>unsupervised algorithm for drift detection on graph </a:t>
            </a:r>
            <a:r>
              <a:rPr lang="en-US" sz="2400" dirty="0" smtClean="0">
                <a:latin typeface="+mj-lt"/>
              </a:rPr>
              <a:t>streams.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The unsupervised </a:t>
            </a:r>
            <a:r>
              <a:rPr lang="en-US" sz="2400" dirty="0">
                <a:latin typeface="+mj-lt"/>
              </a:rPr>
              <a:t>nature of DSDD makes it </a:t>
            </a:r>
            <a:r>
              <a:rPr lang="en-US" sz="2400" dirty="0" smtClean="0">
                <a:latin typeface="+mj-lt"/>
              </a:rPr>
              <a:t>more robust </a:t>
            </a:r>
            <a:r>
              <a:rPr lang="en-US" sz="2400" dirty="0">
                <a:latin typeface="+mj-lt"/>
              </a:rPr>
              <a:t>in a streaming </a:t>
            </a:r>
            <a:r>
              <a:rPr lang="en-US" sz="2400" dirty="0" smtClean="0">
                <a:latin typeface="+mj-lt"/>
              </a:rPr>
              <a:t>scenario.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ts </a:t>
            </a:r>
            <a:r>
              <a:rPr lang="en-US" sz="2400" dirty="0">
                <a:latin typeface="+mj-lt"/>
              </a:rPr>
              <a:t>competitive performance makes it a promising drift </a:t>
            </a:r>
            <a:r>
              <a:rPr lang="en-US" sz="2400" dirty="0" smtClean="0">
                <a:latin typeface="+mj-lt"/>
              </a:rPr>
              <a:t>detection technique </a:t>
            </a:r>
            <a:r>
              <a:rPr lang="en-US" sz="2400" dirty="0">
                <a:latin typeface="+mj-lt"/>
              </a:rPr>
              <a:t>on graph streams</a:t>
            </a:r>
            <a:r>
              <a:rPr lang="en-US" sz="2400" dirty="0" smtClean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90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Core Research Outline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ecision 2"/>
          <p:cNvSpPr/>
          <p:nvPr/>
        </p:nvSpPr>
        <p:spPr>
          <a:xfrm>
            <a:off x="8716487" y="1485162"/>
            <a:ext cx="1492631" cy="1344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Drift ?</a:t>
            </a:r>
            <a:endParaRPr lang="en-US" sz="2400" b="1" dirty="0"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933360" y="1827526"/>
            <a:ext cx="2950548" cy="63157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Drift Detector</a:t>
            </a:r>
            <a:endParaRPr lang="en-US" sz="2400" b="1" dirty="0">
              <a:latin typeface="+mj-lt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936492" y="4877115"/>
            <a:ext cx="2947416" cy="631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Graph Sketching</a:t>
            </a:r>
            <a:endParaRPr lang="en-US" sz="2400" b="1" dirty="0">
              <a:latin typeface="+mj-lt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923165" y="3459822"/>
            <a:ext cx="3079273" cy="83107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Graph Stream</a:t>
            </a:r>
          </a:p>
          <a:p>
            <a:pPr algn="ctr"/>
            <a:r>
              <a:rPr lang="en-US" sz="2400" b="1" dirty="0" smtClean="0">
                <a:latin typeface="+mj-lt"/>
              </a:rPr>
              <a:t>Classification</a:t>
            </a:r>
            <a:endParaRPr lang="en-US" sz="2400" b="1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02114" y="2533336"/>
            <a:ext cx="1213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02114" y="4697416"/>
            <a:ext cx="12679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002114" y="4173160"/>
            <a:ext cx="1213104" cy="112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002114" y="3662524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002114" y="3009287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1846708" y="2120988"/>
            <a:ext cx="896112" cy="3026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5" idx="3"/>
            <a:endCxn id="3" idx="1"/>
          </p:cNvCxnSpPr>
          <p:nvPr/>
        </p:nvCxnSpPr>
        <p:spPr>
          <a:xfrm>
            <a:off x="6883908" y="2143313"/>
            <a:ext cx="1832579" cy="14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122842" y="342792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Graph Stream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875775" y="2120988"/>
            <a:ext cx="23378" cy="30877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5" idx="1"/>
          </p:cNvCxnSpPr>
          <p:nvPr/>
        </p:nvCxnSpPr>
        <p:spPr>
          <a:xfrm>
            <a:off x="2858994" y="2143313"/>
            <a:ext cx="107436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2875774" y="5201119"/>
            <a:ext cx="10728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441080" y="3232998"/>
            <a:ext cx="45076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</a:t>
            </a:r>
            <a:r>
              <a:rPr lang="en-US" sz="2800" b="1" baseline="-25000" dirty="0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9" name="Straight Arrow Connector 108"/>
          <p:cNvCxnSpPr>
            <a:endCxn id="86" idx="2"/>
          </p:cNvCxnSpPr>
          <p:nvPr/>
        </p:nvCxnSpPr>
        <p:spPr>
          <a:xfrm flipV="1">
            <a:off x="9462802" y="4290898"/>
            <a:ext cx="0" cy="917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85" idx="3"/>
          </p:cNvCxnSpPr>
          <p:nvPr/>
        </p:nvCxnSpPr>
        <p:spPr>
          <a:xfrm flipH="1" flipV="1">
            <a:off x="6883908" y="5192902"/>
            <a:ext cx="2578894" cy="158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" idx="2"/>
            <a:endCxn id="86" idx="0"/>
          </p:cNvCxnSpPr>
          <p:nvPr/>
        </p:nvCxnSpPr>
        <p:spPr>
          <a:xfrm flipH="1">
            <a:off x="9462802" y="2829967"/>
            <a:ext cx="1" cy="629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1030850" y="3922488"/>
            <a:ext cx="8014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901046" y="5173911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Sketch Vector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462801" y="28761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Yes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235866" y="3911307"/>
            <a:ext cx="39145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5"/>
                </a:solidFill>
                <a:latin typeface="+mj-lt"/>
              </a:rPr>
              <a:t>y</a:t>
            </a:r>
            <a:r>
              <a:rPr lang="en-US" sz="2400" b="1" baseline="-25000" dirty="0" err="1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238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1749139" y="2670916"/>
            <a:ext cx="8727290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8682569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3381988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16447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5150325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1064746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09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2790141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3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46B688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451397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6324600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7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3" name="Group 352"/>
          <p:cNvGrpSpPr/>
          <p:nvPr/>
        </p:nvGrpSpPr>
        <p:grpSpPr>
          <a:xfrm>
            <a:off x="809072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54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9856844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1069507" y="4241650"/>
            <a:ext cx="1383038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Graph Mining Overview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790277" y="4241650"/>
            <a:ext cx="138303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+mj-lt"/>
              </a:rPr>
              <a:t>Challenges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+mj-lt"/>
              </a:rPr>
              <a:t>&amp; </a:t>
            </a:r>
          </a:p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+mj-lt"/>
              </a:rPr>
              <a:t>Motivation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524065" y="4241650"/>
            <a:ext cx="1513631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+mj-lt"/>
              </a:rPr>
              <a:t>Graph Representation</a:t>
            </a:r>
            <a:endParaRPr lang="en-US" sz="1200" dirty="0">
              <a:latin typeface="+mj-lt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709582" y="4241650"/>
            <a:ext cx="26403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Concept Drift</a:t>
            </a:r>
          </a:p>
          <a:p>
            <a:pPr algn="ctr"/>
            <a:r>
              <a:rPr lang="en-US" sz="1600" dirty="0" smtClean="0">
                <a:latin typeface="+mj-lt"/>
              </a:rPr>
              <a:t>Detection</a:t>
            </a:r>
            <a:endParaRPr lang="en-US" sz="1600" dirty="0">
              <a:latin typeface="+mj-lt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95484" y="4241650"/>
            <a:ext cx="1546419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Graph Stream</a:t>
            </a:r>
          </a:p>
          <a:p>
            <a:pPr algn="ctr"/>
            <a:r>
              <a:rPr lang="en-US" sz="1600" dirty="0" smtClean="0">
                <a:latin typeface="+mj-lt"/>
              </a:rPr>
              <a:t>Classification</a:t>
            </a:r>
            <a:endParaRPr lang="en-US" sz="1600" dirty="0">
              <a:latin typeface="+mj-lt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861607" y="4241650"/>
            <a:ext cx="1383038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Conclusion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07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64129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Background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170432" y="1465942"/>
            <a:ext cx="90469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Challenges of a classification model in </a:t>
            </a:r>
            <a:r>
              <a:rPr lang="en-US" sz="2400" dirty="0">
                <a:latin typeface="+mj-lt"/>
              </a:rPr>
              <a:t>a graph </a:t>
            </a:r>
            <a:r>
              <a:rPr lang="en-US" sz="2400" dirty="0" smtClean="0">
                <a:latin typeface="+mj-lt"/>
              </a:rPr>
              <a:t>stream: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I</a:t>
            </a:r>
            <a:r>
              <a:rPr lang="en-US" sz="2400" dirty="0" smtClean="0">
                <a:latin typeface="+mj-lt"/>
              </a:rPr>
              <a:t>ncreasing graph volumes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E</a:t>
            </a:r>
            <a:r>
              <a:rPr lang="en-US" sz="2400" dirty="0" smtClean="0">
                <a:latin typeface="+mj-lt"/>
              </a:rPr>
              <a:t>xpanding </a:t>
            </a:r>
            <a:r>
              <a:rPr lang="en-US" sz="2400" dirty="0">
                <a:latin typeface="+mj-lt"/>
              </a:rPr>
              <a:t>feature </a:t>
            </a:r>
            <a:r>
              <a:rPr lang="en-US" sz="2400" dirty="0" smtClean="0">
                <a:latin typeface="+mj-lt"/>
              </a:rPr>
              <a:t>space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O</a:t>
            </a:r>
            <a:r>
              <a:rPr lang="en-US" sz="2400" dirty="0" smtClean="0">
                <a:latin typeface="+mj-lt"/>
              </a:rPr>
              <a:t>ne </a:t>
            </a:r>
            <a:r>
              <a:rPr lang="en-US" sz="2400" dirty="0">
                <a:latin typeface="+mj-lt"/>
              </a:rPr>
              <a:t>pass </a:t>
            </a:r>
            <a:r>
              <a:rPr lang="en-US" sz="2400" dirty="0" smtClean="0">
                <a:latin typeface="+mj-lt"/>
              </a:rPr>
              <a:t>requirement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latin typeface="+mj-lt"/>
              </a:rPr>
              <a:t>C</a:t>
            </a:r>
            <a:r>
              <a:rPr lang="en-US" sz="2400" dirty="0" smtClean="0">
                <a:latin typeface="+mj-lt"/>
              </a:rPr>
              <a:t>oncept </a:t>
            </a:r>
            <a:r>
              <a:rPr lang="en-US" sz="2400" dirty="0">
                <a:latin typeface="+mj-lt"/>
              </a:rPr>
              <a:t>drift</a:t>
            </a:r>
            <a:endParaRPr lang="en-US" sz="2400" dirty="0" smtClean="0">
              <a:latin typeface="+mj-lt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+mj-lt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5867400" y="1945471"/>
            <a:ext cx="529649" cy="1055085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75093" y="2236719"/>
            <a:ext cx="2170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b="1" dirty="0">
                <a:solidFill>
                  <a:schemeClr val="accent1"/>
                </a:solidFill>
                <a:latin typeface="+mj-lt"/>
              </a:rPr>
              <a:t>NAP</a:t>
            </a:r>
            <a:r>
              <a:rPr lang="en-US" sz="3200" b="1" dirty="0">
                <a:solidFill>
                  <a:schemeClr val="accent1"/>
                </a:solidFill>
                <a:latin typeface="+mj-lt"/>
              </a:rPr>
              <a:t>S</a:t>
            </a:r>
            <a:r>
              <a:rPr lang="en-US" sz="2400" b="1" dirty="0">
                <a:solidFill>
                  <a:schemeClr val="accent1"/>
                </a:solidFill>
                <a:latin typeface="+mj-lt"/>
              </a:rPr>
              <a:t>KETCH</a:t>
            </a:r>
          </a:p>
        </p:txBody>
      </p:sp>
      <p:sp>
        <p:nvSpPr>
          <p:cNvPr id="27" name="Right Brace 26"/>
          <p:cNvSpPr/>
          <p:nvPr/>
        </p:nvSpPr>
        <p:spPr>
          <a:xfrm>
            <a:off x="4234483" y="3000556"/>
            <a:ext cx="518491" cy="608686"/>
          </a:xfrm>
          <a:prstGeom prst="rightBrac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720507" y="3036926"/>
            <a:ext cx="11256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1"/>
                </a:solidFill>
                <a:latin typeface="+mj-lt"/>
              </a:rPr>
              <a:t>DSDD</a:t>
            </a:r>
            <a:endParaRPr lang="en-US" sz="28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343903" y="4069788"/>
            <a:ext cx="90469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8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8871" y="4228176"/>
            <a:ext cx="9209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Solution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An incremental classifier that uses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the constant-space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sketch vector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generated by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NAP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S</a:t>
            </a:r>
            <a:r>
              <a:rPr lang="en-US" b="1" dirty="0" smtClean="0">
                <a:solidFill>
                  <a:srgbClr val="FF0000"/>
                </a:solidFill>
                <a:latin typeface="+mj-lt"/>
              </a:rPr>
              <a:t>KETCH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 and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updates its parameter to adapt with the latest distribution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of data 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by integrating a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DSDD-based</a:t>
            </a:r>
            <a:r>
              <a:rPr lang="en-US" sz="2400" dirty="0">
                <a:solidFill>
                  <a:srgbClr val="FF0000"/>
                </a:solidFill>
                <a:latin typeface="+mj-lt"/>
              </a:rPr>
              <a:t> drift </a:t>
            </a:r>
            <a:r>
              <a:rPr lang="en-US" sz="2400" dirty="0" smtClean="0">
                <a:solidFill>
                  <a:srgbClr val="FF0000"/>
                </a:solidFill>
                <a:latin typeface="+mj-lt"/>
              </a:rPr>
              <a:t>detector.</a:t>
            </a:r>
            <a:endParaRPr lang="en-US" sz="24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427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27" grpId="0" animBg="1"/>
      <p:bldP spid="28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396078"/>
            <a:ext cx="7415848" cy="98488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Graph </a:t>
            </a:r>
            <a:r>
              <a:rPr lang="en-US" sz="3200" smtClean="0">
                <a:ea typeface="Segoe UI" panose="020B0502040204020203" pitchFamily="34" charset="0"/>
                <a:cs typeface="Segoe UI" panose="020B0502040204020203" pitchFamily="34" charset="0"/>
              </a:rPr>
              <a:t>Stream Classification Framework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73736" y="1584304"/>
                <a:ext cx="9844528" cy="50447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For each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𝐺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, </a:t>
                </a:r>
                <a:r>
                  <a:rPr lang="en-US" sz="2000" dirty="0" smtClean="0">
                    <a:latin typeface="+mj-lt"/>
                  </a:rPr>
                  <a:t>S</a:t>
                </a:r>
                <a:r>
                  <a:rPr lang="en-US" sz="1600" dirty="0" smtClean="0">
                    <a:latin typeface="+mj-lt"/>
                  </a:rPr>
                  <a:t>NAP</a:t>
                </a:r>
                <a:r>
                  <a:rPr lang="en-US" sz="2000" dirty="0" smtClean="0">
                    <a:latin typeface="+mj-lt"/>
                  </a:rPr>
                  <a:t>S</a:t>
                </a:r>
                <a:r>
                  <a:rPr lang="en-US" sz="1600" dirty="0" smtClean="0">
                    <a:latin typeface="+mj-lt"/>
                  </a:rPr>
                  <a:t>KETCH</a:t>
                </a:r>
                <a:r>
                  <a:rPr lang="en-US" sz="2000" dirty="0" smtClean="0">
                    <a:latin typeface="+mj-lt"/>
                  </a:rPr>
                  <a:t> generates a sketch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sSub>
                          <m:sSub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Classification is done in batches.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Sketch vectors of the first batch are used to train the model.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In subsequent batches, the class label is predicted and the model parameters are updated for the future batch.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If DSDD detects the drift, model parameters from old batches are ignored and the model is re-trained using the new batch.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Linear SVM is used as the classifier.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Linear SVM is trained in a stream-like fashion using Stochastic Gradient Descent.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736" y="1584304"/>
                <a:ext cx="9844528" cy="5044779"/>
              </a:xfrm>
              <a:prstGeom prst="rect">
                <a:avLst/>
              </a:prstGeom>
              <a:blipFill rotWithShape="0">
                <a:blip r:embed="rId3"/>
                <a:stretch>
                  <a:fillRect l="-558" t="-846" r="-682" b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Stochastic Gradient Descent [21]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41832" y="1240976"/>
                <a:ext cx="10765536" cy="51254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Let us consider a supervised </a:t>
                </a:r>
                <a:r>
                  <a:rPr lang="en-US" sz="2000" dirty="0">
                    <a:latin typeface="+mj-lt"/>
                  </a:rPr>
                  <a:t>learning problem with training samples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dirty="0" smtClean="0">
                            <a:latin typeface="Cambria Math" charset="0"/>
                          </a:rPr>
                          <m:t>𝑥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dirty="0" smtClean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0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𝑋</m:t>
                    </m:r>
                    <m:r>
                      <a:rPr lang="en-US" sz="20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2000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drawn from </a:t>
                </a:r>
                <a:r>
                  <a:rPr lang="en-US" sz="2000" dirty="0">
                    <a:latin typeface="+mj-lt"/>
                  </a:rPr>
                  <a:t>a probability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dirty="0" smtClean="0">
                        <a:latin typeface="Cambria Math" charset="0"/>
                      </a:rPr>
                      <m:t>P</m:t>
                    </m:r>
                    <m:d>
                      <m:dPr>
                        <m:ctrlPr>
                          <a:rPr lang="en-US" sz="2000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charset="0"/>
                          </a:rPr>
                          <m:t>𝑥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,</m:t>
                        </m:r>
                        <m:r>
                          <a:rPr lang="en-US" sz="2000" i="1" dirty="0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sz="2000" b="0" i="0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where </a:t>
                </a:r>
                <a:r>
                  <a:rPr lang="en-US" sz="2000" dirty="0">
                    <a:latin typeface="+mj-lt"/>
                  </a:rPr>
                  <a:t>x is an arbitrary input and y is an </a:t>
                </a:r>
                <a:r>
                  <a:rPr lang="en-US" sz="2000" dirty="0" smtClean="0">
                    <a:latin typeface="+mj-lt"/>
                  </a:rPr>
                  <a:t>output.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The cost of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000" dirty="0" smtClean="0">
                    <a:latin typeface="+mj-lt"/>
                  </a:rPr>
                  <a:t> when the actual answer 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is given by </a:t>
                </a:r>
                <a:r>
                  <a:rPr lang="en-US" sz="2000" b="1" dirty="0" smtClean="0">
                    <a:latin typeface="+mj-lt"/>
                  </a:rPr>
                  <a:t>loss function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charset="0"/>
                      </a:rPr>
                      <m:t>𝒍</m:t>
                    </m:r>
                    <m:r>
                      <a:rPr lang="en-US" sz="2000" b="1" i="1" smtClean="0">
                        <a:latin typeface="Cambria Math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𝒚</m:t>
                        </m:r>
                      </m:e>
                    </m:acc>
                    <m:r>
                      <a:rPr lang="en-US" sz="2000" b="1" i="1" smtClean="0">
                        <a:latin typeface="Cambria Math" charset="0"/>
                      </a:rPr>
                      <m:t>,</m:t>
                    </m:r>
                    <m:r>
                      <a:rPr lang="en-US" sz="2000" b="1" i="1" smtClean="0">
                        <a:latin typeface="Cambria Math" charset="0"/>
                      </a:rPr>
                      <m:t>𝒚</m:t>
                    </m:r>
                    <m:r>
                      <a:rPr lang="en-US" sz="20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b="1" dirty="0" smtClean="0">
                    <a:latin typeface="+mj-lt"/>
                  </a:rPr>
                  <a:t>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b="1" dirty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We can try to estimate function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𝑓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sz="2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𝐹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is a weight parametrized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</a:rPr>
                          <m:t>𝑤</m:t>
                        </m:r>
                      </m:sub>
                    </m:sSub>
                    <m:r>
                      <a:rPr lang="en-US" sz="2000" i="1">
                        <a:latin typeface="Cambria Math" charset="0"/>
                      </a:rPr>
                      <m:t>(</m:t>
                    </m:r>
                    <m:r>
                      <a:rPr lang="en-US" sz="2000" i="1">
                        <a:latin typeface="Cambria Math" charset="0"/>
                      </a:rPr>
                      <m:t>𝑥</m:t>
                    </m:r>
                    <m:r>
                      <a:rPr lang="en-US" sz="20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+mj-lt"/>
                  </a:rPr>
                  <a:t> </a:t>
                </a:r>
                <a:r>
                  <a:rPr lang="en-US" sz="2000" dirty="0" smtClean="0">
                    <a:latin typeface="+mj-lt"/>
                  </a:rPr>
                  <a:t>that minimizes </a:t>
                </a:r>
                <a:r>
                  <a:rPr lang="en-US" sz="2000" b="1" dirty="0" smtClean="0">
                    <a:latin typeface="+mj-lt"/>
                  </a:rPr>
                  <a:t>expected risk </a:t>
                </a:r>
                <a:r>
                  <a:rPr lang="en-US" sz="2000" dirty="0" smtClean="0">
                    <a:latin typeface="+mj-lt"/>
                  </a:rPr>
                  <a:t>(risk in the future example)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charset="0"/>
                        </a:rPr>
                        <m:t>𝐸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𝑑𝑃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Since we are given training sample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, </m:t>
                    </m:r>
                    <m:r>
                      <a:rPr lang="en-US" sz="2000" b="0" i="1" smtClean="0">
                        <a:latin typeface="Cambria Math" charset="0"/>
                      </a:rPr>
                      <m:t>𝑖</m:t>
                    </m:r>
                    <m:r>
                      <a:rPr lang="en-US" sz="2000" b="0" i="1" smtClean="0">
                        <a:latin typeface="Cambria Math" charset="0"/>
                      </a:rPr>
                      <m:t>=1, .. .,</m:t>
                    </m:r>
                    <m:r>
                      <a:rPr lang="en-US" sz="20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, we can compute </a:t>
                </a:r>
                <a:r>
                  <a:rPr lang="en-US" sz="2000" b="1" dirty="0" smtClean="0">
                    <a:latin typeface="+mj-lt"/>
                  </a:rPr>
                  <a:t>empirical risk</a:t>
                </a:r>
                <a:r>
                  <a:rPr lang="en-US" sz="2000" dirty="0" smtClean="0">
                    <a:latin typeface="+mj-lt"/>
                  </a:rPr>
                  <a:t> (risk in the training set)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is-IS" sz="20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240976"/>
                <a:ext cx="10765536" cy="5125442"/>
              </a:xfrm>
              <a:prstGeom prst="rect">
                <a:avLst/>
              </a:prstGeom>
              <a:blipFill rotWithShape="0">
                <a:blip r:embed="rId3"/>
                <a:stretch>
                  <a:fillRect l="-510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9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Stochastic Gradient Descent [21]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941832" y="1240976"/>
                <a:ext cx="10765536" cy="5088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Using SGD, we can minimize empirical risk instead of expected risk if F is sufficiently restrictive by updating weight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𝑤</m:t>
                    </m:r>
                    <m:r>
                      <a:rPr lang="en-US" sz="2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iteratively using time dependent weighting factor.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dirty="0"/>
                            <m:t>η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den>
                      </m:f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mr-I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𝑙</m:t>
                      </m:r>
                      <m:r>
                        <a:rPr lang="en-US" sz="2000" b="0" i="0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To train </a:t>
                </a:r>
                <a:r>
                  <a:rPr lang="en-US" sz="2000" b="1" dirty="0" smtClean="0">
                    <a:latin typeface="+mj-lt"/>
                  </a:rPr>
                  <a:t>linear SVM using SGD</a:t>
                </a:r>
                <a:r>
                  <a:rPr lang="en-US" sz="2000" dirty="0" smtClean="0">
                    <a:latin typeface="+mj-lt"/>
                  </a:rPr>
                  <a:t>, </a:t>
                </a:r>
                <a:r>
                  <a:rPr lang="en-US" sz="2000" b="1" dirty="0" smtClean="0">
                    <a:latin typeface="+mj-lt"/>
                  </a:rPr>
                  <a:t>hinge loss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𝑙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𝑧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sz="2000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0, 1−</m:t>
                                </m:r>
                                <m:r>
                                  <a:rPr lang="en-US" sz="2000" b="0" i="1" smtClean="0">
                                    <a:latin typeface="Cambria Math" charset="0"/>
                                  </a:rPr>
                                  <m:t>𝑦𝑧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2000" dirty="0" smtClean="0">
                    <a:latin typeface="+mj-lt"/>
                  </a:rPr>
                  <a:t> with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</a:rPr>
                      <m:t>𝑧</m:t>
                    </m:r>
                    <m:r>
                      <a:rPr lang="en-US" sz="2000" b="0" i="1" smtClean="0">
                        <a:latin typeface="Cambria Math" charset="0"/>
                      </a:rPr>
                      <m:t>=</m:t>
                    </m:r>
                    <m:r>
                      <a:rPr lang="en-US" sz="2000" b="0" i="1" smtClean="0">
                        <a:latin typeface="Cambria Math" charset="0"/>
                      </a:rPr>
                      <m:t>𝑤𝑥</m:t>
                    </m:r>
                    <m:r>
                      <a:rPr lang="en-US" sz="2000" b="0" i="1" smtClean="0">
                        <a:latin typeface="Cambria Math" charset="0"/>
                      </a:rPr>
                      <m:t>+</m:t>
                    </m:r>
                    <m:r>
                      <a:rPr lang="en-US" sz="2000" b="0" i="1" smtClean="0">
                        <a:latin typeface="Cambria Math" charset="0"/>
                      </a:rPr>
                      <m:t>𝑏</m:t>
                    </m:r>
                  </m:oMath>
                </a14:m>
                <a:r>
                  <a:rPr lang="en-US" sz="2000" dirty="0" smtClean="0">
                    <a:latin typeface="+mj-lt"/>
                  </a:rPr>
                  <a:t> is used and minimizes the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0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mr-IN" sz="20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||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||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0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𝑤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r>
                  <a:rPr lang="en-US" sz="2000" dirty="0" smtClean="0">
                    <a:latin typeface="+mj-lt"/>
                  </a:rPr>
                  <a:t>	</a:t>
                </a:r>
                <a:r>
                  <a:rPr lang="en-US" sz="1600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</a:rPr>
                      <m:t>||</m:t>
                    </m:r>
                    <m:r>
                      <a:rPr lang="en-US" sz="1600" i="1">
                        <a:latin typeface="Cambria Math" charset="0"/>
                      </a:rPr>
                      <m:t>𝑤</m:t>
                    </m:r>
                    <m:r>
                      <a:rPr lang="en-US" sz="1600" i="1">
                        <a:latin typeface="Cambria Math" charset="0"/>
                      </a:rPr>
                      <m:t>||</m:t>
                    </m:r>
                  </m:oMath>
                </a14:m>
                <a:r>
                  <a:rPr lang="en-US" sz="1600" dirty="0" smtClean="0">
                    <a:latin typeface="+mj-lt"/>
                  </a:rPr>
                  <a:t> is the regularization term representing the size of the margin in 	feature space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lang="en-US" sz="2000" dirty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sz="2000" dirty="0" smtClean="0">
                    <a:latin typeface="+mj-lt"/>
                  </a:rPr>
                  <a:t>Embedding this function in SGD framework we get,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dirty="0"/>
                            <m:t>η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(</m:t>
                      </m:r>
                      <m:r>
                        <a:rPr lang="mr-IN" sz="20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𝜆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𝑙</m:t>
                          </m:r>
                          <m:r>
                            <a:rPr lang="en-US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))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mr-IN" sz="20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000" dirty="0" smtClean="0">
                  <a:latin typeface="+mj-lt"/>
                </a:endParaRPr>
              </a:p>
              <a:p>
                <a:pPr lvl="2"/>
                <a:r>
                  <a:rPr lang="en-US" sz="1600" dirty="0" smtClean="0">
                    <a:latin typeface="+mj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1600" dirty="0"/>
                          <m:t>η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</a:rPr>
                          <m:t>𝑡</m:t>
                        </m:r>
                      </m:sub>
                    </m:sSub>
                    <m:r>
                      <a:rPr lang="en-US" sz="16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16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mr-IN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16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mr-IN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1600" dirty="0" smtClean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sz="1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1600" dirty="0" smtClean="0">
                    <a:latin typeface="+mj-lt"/>
                  </a:rPr>
                  <a:t> are user defined parameter</a:t>
                </a:r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32" y="1240976"/>
                <a:ext cx="10765536" cy="5088829"/>
              </a:xfrm>
              <a:prstGeom prst="rect">
                <a:avLst/>
              </a:prstGeom>
              <a:blipFill rotWithShape="0">
                <a:blip r:embed="rId3"/>
                <a:stretch>
                  <a:fillRect l="-510" t="-1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5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46853" y="644574"/>
            <a:ext cx="7498294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Dataset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12131" y="1350886"/>
            <a:ext cx="10567737" cy="350865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Real-world Graph Stream</a:t>
            </a:r>
          </a:p>
          <a:p>
            <a:pPr algn="ctr"/>
            <a:endParaRPr lang="en-US" sz="2000" b="1" dirty="0" smtClean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4 real-world graph stream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DBLP</a:t>
            </a:r>
            <a:r>
              <a:rPr lang="en-US" sz="2000" dirty="0" smtClean="0">
                <a:latin typeface="+mj-lt"/>
              </a:rPr>
              <a:t> citation network graphs belonging to CVPR and DBDM.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IAM Benchmark</a:t>
            </a:r>
            <a:r>
              <a:rPr lang="en-US" sz="2000" dirty="0" smtClean="0">
                <a:latin typeface="+mj-lt"/>
              </a:rPr>
              <a:t> dataset (AIDS and Mutagenicity)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Network DoS attack </a:t>
            </a:r>
            <a:r>
              <a:rPr lang="en-US" sz="2000" dirty="0" smtClean="0">
                <a:latin typeface="+mj-lt"/>
              </a:rPr>
              <a:t>dataset from VAST 2011 mini-challenge 2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algn="ctr"/>
            <a:r>
              <a:rPr lang="en-US" sz="2400" b="1" dirty="0">
                <a:latin typeface="+mj-lt"/>
              </a:rPr>
              <a:t>Synthetic Graph Stream</a:t>
            </a:r>
          </a:p>
          <a:p>
            <a:pPr algn="ctr"/>
            <a:endParaRPr lang="en-US" sz="2000" b="1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000" dirty="0">
                <a:latin typeface="+mj-lt"/>
              </a:rPr>
              <a:t>Uses synthetic graph stream </a:t>
            </a:r>
            <a:r>
              <a:rPr lang="en-US" sz="2000" dirty="0" smtClean="0">
                <a:latin typeface="+mj-lt"/>
              </a:rPr>
              <a:t>SD2 </a:t>
            </a:r>
            <a:r>
              <a:rPr lang="en-US" sz="2000" dirty="0">
                <a:latin typeface="+mj-lt"/>
              </a:rPr>
              <a:t>as used in </a:t>
            </a:r>
            <a:r>
              <a:rPr lang="en-US" sz="2000" dirty="0" smtClean="0">
                <a:latin typeface="+mj-lt"/>
              </a:rPr>
              <a:t>the experimentation </a:t>
            </a:r>
            <a:r>
              <a:rPr lang="en-US" sz="2000" dirty="0">
                <a:latin typeface="+mj-lt"/>
              </a:rPr>
              <a:t>of DSDD.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60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Experiments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347869" y="1221898"/>
            <a:ext cx="1119146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+mj-lt"/>
              </a:rPr>
              <a:t>Baseline Methods</a:t>
            </a:r>
          </a:p>
          <a:p>
            <a:endParaRPr lang="en-US" sz="2400" b="1" dirty="0">
              <a:latin typeface="+mj-lt"/>
            </a:endParaRPr>
          </a:p>
          <a:p>
            <a:pPr marL="514350" indent="-514350">
              <a:buAutoNum type="arabicParenR"/>
            </a:pPr>
            <a:r>
              <a:rPr lang="en-US" sz="2400" b="1" dirty="0" smtClean="0">
                <a:latin typeface="+mj-lt"/>
              </a:rPr>
              <a:t>Discriminative Clique Hashing (DICH) [10]: -</a:t>
            </a:r>
            <a:r>
              <a:rPr lang="en-US" sz="2400" dirty="0" smtClean="0">
                <a:latin typeface="+mj-lt"/>
              </a:rPr>
              <a:t>Hash clique from an incoming graph and use the rule-based classifier</a:t>
            </a:r>
          </a:p>
          <a:p>
            <a:pPr marL="514350" indent="-514350">
              <a:buAutoNum type="arabicParenR"/>
            </a:pPr>
            <a:endParaRPr lang="en-US" sz="2400" b="1" dirty="0" smtClean="0">
              <a:latin typeface="+mj-lt"/>
            </a:endParaRPr>
          </a:p>
          <a:p>
            <a:pPr marL="514350" indent="-514350">
              <a:buFont typeface="+mj-lt"/>
              <a:buAutoNum type="arabicParenR" startAt="2"/>
            </a:pPr>
            <a:r>
              <a:rPr lang="en-US" sz="2400" b="1" dirty="0" smtClean="0">
                <a:latin typeface="+mj-lt"/>
              </a:rPr>
              <a:t>Nested Subtree Hashing (NSH) [12]: -</a:t>
            </a:r>
            <a:r>
              <a:rPr lang="en-US" sz="2400" dirty="0" smtClean="0">
                <a:latin typeface="+mj-lt"/>
              </a:rPr>
              <a:t>Embedding algorithm that learns representation by hashing </a:t>
            </a:r>
            <a:r>
              <a:rPr lang="en-US" sz="2400" dirty="0" err="1" smtClean="0">
                <a:latin typeface="+mj-lt"/>
              </a:rPr>
              <a:t>Weisfeiler</a:t>
            </a:r>
            <a:r>
              <a:rPr lang="en-US" sz="2400" dirty="0" smtClean="0">
                <a:latin typeface="+mj-lt"/>
              </a:rPr>
              <a:t>-Lehman (WL) subtree patterns.</a:t>
            </a:r>
          </a:p>
          <a:p>
            <a:pPr marL="514350" indent="-514350">
              <a:buFont typeface="+mj-lt"/>
              <a:buAutoNum type="arabicParenR" startAt="2"/>
            </a:pPr>
            <a:endParaRPr lang="en-US" sz="2400" dirty="0">
              <a:latin typeface="+mj-lt"/>
            </a:endParaRPr>
          </a:p>
          <a:p>
            <a:pPr marL="514350" indent="-514350">
              <a:buFont typeface="+mj-lt"/>
              <a:buAutoNum type="arabicParenR" startAt="2"/>
            </a:pPr>
            <a:r>
              <a:rPr lang="en-US" sz="2400" b="1" dirty="0" smtClean="0">
                <a:latin typeface="+mj-lt"/>
              </a:rPr>
              <a:t>Incremental SVM (IncSVM) [11]: - </a:t>
            </a:r>
            <a:r>
              <a:rPr lang="en-US" sz="2800" dirty="0" smtClean="0"/>
              <a:t>Combine incremental SVM with WL-graph kernel.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7358" y="5129225"/>
            <a:ext cx="10852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  <a:latin typeface="+mj-lt"/>
              </a:rPr>
              <a:t>NOTE: </a:t>
            </a: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+mj-lt"/>
              </a:rPr>
              <a:t>S</a:t>
            </a:r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NAP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S</a:t>
            </a:r>
            <a:r>
              <a:rPr lang="en-US" sz="1400" dirty="0" smtClean="0">
                <a:solidFill>
                  <a:srgbClr val="FF0000"/>
                </a:solidFill>
                <a:latin typeface="+mj-lt"/>
              </a:rPr>
              <a:t>KETCH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 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uses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a shingle of size 3 (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n  = 3), walk length of 50 (l  = 50), 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discriminative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shingle of 64 (k  = 64), and sketch </a:t>
            </a:r>
            <a:r>
              <a:rPr lang="en-US" dirty="0" smtClean="0">
                <a:solidFill>
                  <a:srgbClr val="FF0000"/>
                </a:solidFill>
                <a:latin typeface="+mj-lt"/>
              </a:rPr>
              <a:t>dimension of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64 (d  = 64). </a:t>
            </a:r>
            <a:endParaRPr lang="en-US" dirty="0" smtClean="0">
              <a:solidFill>
                <a:srgbClr val="FF0000"/>
              </a:solidFill>
              <a:latin typeface="+mj-lt"/>
            </a:endParaRPr>
          </a:p>
          <a:p>
            <a:pPr algn="just"/>
            <a:r>
              <a:rPr lang="en-US" dirty="0" smtClean="0">
                <a:solidFill>
                  <a:srgbClr val="FF0000"/>
                </a:solidFill>
                <a:latin typeface="+mj-lt"/>
              </a:rPr>
              <a:t>All </a:t>
            </a:r>
            <a:r>
              <a:rPr lang="en-US" dirty="0">
                <a:solidFill>
                  <a:srgbClr val="FF0000"/>
                </a:solidFill>
                <a:latin typeface="+mj-lt"/>
              </a:rPr>
              <a:t>the experiments are conducted on a 2.6 GHz Intel Core i5 machine with 8 GB</a:t>
            </a:r>
          </a:p>
          <a:p>
            <a:pPr algn="just"/>
            <a:r>
              <a:rPr lang="en-US" dirty="0">
                <a:solidFill>
                  <a:srgbClr val="FF0000"/>
                </a:solidFill>
                <a:latin typeface="+mj-lt"/>
              </a:rPr>
              <a:t>1600MHz DDR3 memory size.</a:t>
            </a:r>
          </a:p>
        </p:txBody>
      </p:sp>
    </p:spTree>
    <p:extLst>
      <p:ext uri="{BB962C8B-B14F-4D97-AF65-F5344CB8AC3E}">
        <p14:creationId xmlns:p14="http://schemas.microsoft.com/office/powerpoint/2010/main" val="33692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620632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333828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51481"/>
            <a:ext cx="10058400" cy="177409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6048" y="4320344"/>
            <a:ext cx="11191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Table: Overall classification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accuracy using the proposed and the baseline approaches</a:t>
            </a:r>
          </a:p>
        </p:txBody>
      </p:sp>
    </p:spTree>
    <p:extLst>
      <p:ext uri="{BB962C8B-B14F-4D97-AF65-F5344CB8AC3E}">
        <p14:creationId xmlns:p14="http://schemas.microsoft.com/office/powerpoint/2010/main" val="188242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2" y="891401"/>
            <a:ext cx="10584356" cy="52921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33077" y="6002842"/>
            <a:ext cx="884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Accuracy comparison of S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NAP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KETCH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 -based classier in SD2 graph stream before and</a:t>
            </a:r>
          </a:p>
          <a:p>
            <a:pPr algn="ctr"/>
            <a:r>
              <a:rPr lang="en-US" i="1" dirty="0">
                <a:latin typeface="Times" charset="0"/>
                <a:ea typeface="Times" charset="0"/>
                <a:cs typeface="Times" charset="0"/>
              </a:rPr>
              <a:t>after integrating DSDD-based drift detector.</a:t>
            </a:r>
          </a:p>
        </p:txBody>
      </p:sp>
    </p:spTree>
    <p:extLst>
      <p:ext uri="{BB962C8B-B14F-4D97-AF65-F5344CB8AC3E}">
        <p14:creationId xmlns:p14="http://schemas.microsoft.com/office/powerpoint/2010/main" val="17782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22" y="891401"/>
            <a:ext cx="10584356" cy="52921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218677" y="6030474"/>
            <a:ext cx="8840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Fig: Accuracy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of 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400" i="1" dirty="0" smtClean="0">
                <a:latin typeface="Times" charset="0"/>
                <a:ea typeface="Times" charset="0"/>
                <a:cs typeface="Times" charset="0"/>
              </a:rPr>
              <a:t>NAP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400" i="1" dirty="0" smtClean="0">
                <a:latin typeface="Times" charset="0"/>
                <a:ea typeface="Times" charset="0"/>
                <a:cs typeface="Times" charset="0"/>
              </a:rPr>
              <a:t>KETCH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-</a:t>
            </a:r>
            <a:r>
              <a:rPr lang="en-US" i="1" dirty="0" smtClean="0">
                <a:latin typeface="Times" charset="0"/>
                <a:ea typeface="Times" charset="0"/>
                <a:cs typeface="Times" charset="0"/>
              </a:rPr>
              <a:t>based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classier in real-world graph stream before and after</a:t>
            </a:r>
          </a:p>
          <a:p>
            <a:pPr algn="ctr"/>
            <a:r>
              <a:rPr lang="en-US" i="1" dirty="0">
                <a:latin typeface="Times" charset="0"/>
                <a:ea typeface="Times" charset="0"/>
                <a:cs typeface="Times" charset="0"/>
              </a:rPr>
              <a:t>integrating DSDD-based drift detector</a:t>
            </a:r>
          </a:p>
        </p:txBody>
      </p:sp>
    </p:spTree>
    <p:extLst>
      <p:ext uri="{BB962C8B-B14F-4D97-AF65-F5344CB8AC3E}">
        <p14:creationId xmlns:p14="http://schemas.microsoft.com/office/powerpoint/2010/main" val="135429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Summary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170432" y="1735544"/>
            <a:ext cx="10765536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We proposed the framework </a:t>
            </a:r>
            <a:r>
              <a:rPr lang="en-US" sz="2000" dirty="0">
                <a:latin typeface="+mj-lt"/>
              </a:rPr>
              <a:t>for a large-scale graph </a:t>
            </a:r>
            <a:r>
              <a:rPr lang="en-US" sz="2000" dirty="0" smtClean="0">
                <a:latin typeface="+mj-lt"/>
              </a:rPr>
              <a:t>classification </a:t>
            </a:r>
            <a:r>
              <a:rPr lang="en-US" sz="2000" dirty="0">
                <a:latin typeface="+mj-lt"/>
              </a:rPr>
              <a:t>over </a:t>
            </a:r>
            <a:r>
              <a:rPr lang="en-US" sz="2000" dirty="0" smtClean="0">
                <a:latin typeface="+mj-lt"/>
              </a:rPr>
              <a:t>non-stationary graph streams.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The classification model is </a:t>
            </a:r>
            <a:r>
              <a:rPr lang="en-US" sz="2000" dirty="0">
                <a:latin typeface="+mj-lt"/>
              </a:rPr>
              <a:t>incrementally trained upon the arrival of a new batch of </a:t>
            </a:r>
            <a:r>
              <a:rPr lang="en-US" sz="2000" dirty="0" smtClean="0">
                <a:latin typeface="+mj-lt"/>
              </a:rPr>
              <a:t>data.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By incorporating </a:t>
            </a:r>
            <a:r>
              <a:rPr lang="en-US" sz="2000" dirty="0">
                <a:latin typeface="+mj-lt"/>
              </a:rPr>
              <a:t>the DSDD-based drift </a:t>
            </a:r>
            <a:r>
              <a:rPr lang="en-US" sz="2000" dirty="0" smtClean="0">
                <a:latin typeface="+mj-lt"/>
              </a:rPr>
              <a:t>detector, the </a:t>
            </a:r>
            <a:r>
              <a:rPr lang="en-US" sz="2000" dirty="0">
                <a:latin typeface="+mj-lt"/>
              </a:rPr>
              <a:t>model can be re-trained </a:t>
            </a:r>
            <a:r>
              <a:rPr lang="en-US" sz="2000" dirty="0" smtClean="0">
                <a:latin typeface="+mj-lt"/>
              </a:rPr>
              <a:t>to match </a:t>
            </a:r>
            <a:r>
              <a:rPr lang="en-US" sz="2000" dirty="0">
                <a:latin typeface="+mj-lt"/>
              </a:rPr>
              <a:t>the latest distribution of the </a:t>
            </a:r>
            <a:r>
              <a:rPr lang="en-US" sz="2000" dirty="0" smtClean="0">
                <a:latin typeface="+mj-lt"/>
              </a:rPr>
              <a:t>data so the model performance does not degrade.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xperiments on synthetic </a:t>
            </a:r>
            <a:r>
              <a:rPr lang="en-US" sz="2000" dirty="0">
                <a:latin typeface="+mj-lt"/>
              </a:rPr>
              <a:t>and real-world graph streams </a:t>
            </a:r>
            <a:r>
              <a:rPr lang="en-US" sz="2000" dirty="0" smtClean="0">
                <a:latin typeface="+mj-lt"/>
              </a:rPr>
              <a:t>showed it’s superiority against </a:t>
            </a:r>
            <a:r>
              <a:rPr lang="en-US" sz="2000" dirty="0">
                <a:latin typeface="+mj-lt"/>
              </a:rPr>
              <a:t>related baseline methods.</a:t>
            </a:r>
          </a:p>
          <a:p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62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476036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Issues in Graph Mining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06678" y="1388312"/>
                <a:ext cx="9978644" cy="2573483"/>
              </a:xfrm>
              <a:prstGeom prst="rect">
                <a:avLst/>
              </a:prstGeom>
              <a:noFill/>
              <a:ln>
                <a:solidFill>
                  <a:srgbClr val="005F99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b="1" dirty="0" smtClean="0">
                    <a:latin typeface="+mj-lt"/>
                  </a:rPr>
                  <a:t>Interdependent Nature of Data: </a:t>
                </a:r>
                <a:r>
                  <a:rPr lang="en-US" dirty="0" smtClean="0">
                    <a:latin typeface="+mj-lt"/>
                  </a:rPr>
                  <a:t>Unlike traditional data, entities are inter-dependent to each other. 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dirty="0" smtClean="0">
                    <a:latin typeface="+mj-lt"/>
                  </a:rPr>
                  <a:t>Complexity </a:t>
                </a:r>
                <a:r>
                  <a:rPr lang="en-US" b="1" dirty="0">
                    <a:latin typeface="+mj-lt"/>
                  </a:rPr>
                  <a:t>of </a:t>
                </a:r>
                <a:r>
                  <a:rPr lang="en-US" b="1" dirty="0" smtClean="0">
                    <a:latin typeface="+mj-lt"/>
                  </a:rPr>
                  <a:t>Data: </a:t>
                </a:r>
                <a:r>
                  <a:rPr lang="en-US" dirty="0">
                    <a:latin typeface="+mj-lt"/>
                  </a:rPr>
                  <a:t>If a dataset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>
                    <a:latin typeface="+mj-lt"/>
                  </a:rPr>
                  <a:t> entities</a:t>
                </a:r>
                <a:r>
                  <a:rPr lang="en-US" dirty="0">
                    <a:latin typeface="+mj-lt"/>
                  </a:rPr>
                  <a:t>, it is essentially an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charset="0"/>
                      </a:rPr>
                      <m:t>O</m:t>
                    </m:r>
                    <m:r>
                      <a:rPr lang="en-US" b="0" i="1" dirty="0" smtClean="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dimensional object</a:t>
                </a:r>
                <a:endParaRPr lang="en-US" dirty="0" smtClean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b="1" dirty="0" smtClean="0">
                    <a:latin typeface="+mj-lt"/>
                  </a:rPr>
                  <a:t>Graph Representation: 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>
                    <a:latin typeface="+mj-lt"/>
                  </a:rPr>
                  <a:t>Different data structures to represent graph: adjacency matrix, adjacency list,  etc.</a:t>
                </a:r>
              </a:p>
              <a:p>
                <a:pPr marL="742950" lvl="1" indent="-285750">
                  <a:buFont typeface="Arial" charset="0"/>
                  <a:buChar char="•"/>
                </a:pPr>
                <a:r>
                  <a:rPr lang="en-US" dirty="0" smtClean="0">
                    <a:latin typeface="+mj-lt"/>
                  </a:rPr>
                  <a:t>Many graphs can be constructed from a given data</a:t>
                </a:r>
                <a:endParaRPr lang="en-US" dirty="0">
                  <a:latin typeface="+mj-lt"/>
                </a:endParaRPr>
              </a:p>
              <a:p>
                <a:pPr marL="285750" indent="-285750">
                  <a:buFont typeface="Arial" charset="0"/>
                  <a:buChar char="•"/>
                </a:pPr>
                <a:endParaRPr lang="en-US" b="1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78" y="1388312"/>
                <a:ext cx="9978644" cy="2573483"/>
              </a:xfrm>
              <a:prstGeom prst="rect">
                <a:avLst/>
              </a:prstGeom>
              <a:blipFill rotWithShape="0">
                <a:blip r:embed="rId3"/>
                <a:stretch>
                  <a:fillRect l="-366" t="-1179" r="-855"/>
                </a:stretch>
              </a:blipFill>
              <a:ln>
                <a:solidFill>
                  <a:srgbClr val="005F99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1106676" y="4555604"/>
            <a:ext cx="9978645" cy="1200329"/>
          </a:xfrm>
          <a:prstGeom prst="rect">
            <a:avLst/>
          </a:prstGeom>
          <a:noFill/>
          <a:ln>
            <a:solidFill>
              <a:srgbClr val="005F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latin typeface="+mj-lt"/>
              </a:rPr>
              <a:t>Issues in Graph Stream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Data are available only once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+mj-lt"/>
              </a:rPr>
              <a:t>H</a:t>
            </a:r>
            <a:r>
              <a:rPr lang="en-US" dirty="0" smtClean="0">
                <a:latin typeface="+mj-lt"/>
              </a:rPr>
              <a:t>ard to store in the long run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+mj-lt"/>
              </a:rPr>
              <a:t>Data will evolve over time resulting </a:t>
            </a:r>
            <a:r>
              <a:rPr lang="en-US" dirty="0">
                <a:latin typeface="+mj-lt"/>
              </a:rPr>
              <a:t>in deterioration of the model performance.</a:t>
            </a:r>
          </a:p>
        </p:txBody>
      </p:sp>
    </p:spTree>
    <p:extLst>
      <p:ext uri="{BB962C8B-B14F-4D97-AF65-F5344CB8AC3E}">
        <p14:creationId xmlns:p14="http://schemas.microsoft.com/office/powerpoint/2010/main" val="72735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Outline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5" name="Straight Connector 254"/>
          <p:cNvCxnSpPr/>
          <p:nvPr/>
        </p:nvCxnSpPr>
        <p:spPr>
          <a:xfrm>
            <a:off x="1749139" y="2670916"/>
            <a:ext cx="8727290" cy="0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/>
          <p:cNvSpPr/>
          <p:nvPr/>
        </p:nvSpPr>
        <p:spPr>
          <a:xfrm>
            <a:off x="8682569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7" name="Oval 256"/>
          <p:cNvSpPr/>
          <p:nvPr/>
        </p:nvSpPr>
        <p:spPr>
          <a:xfrm>
            <a:off x="3381988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6" name="Oval 295"/>
          <p:cNvSpPr/>
          <p:nvPr/>
        </p:nvSpPr>
        <p:spPr>
          <a:xfrm>
            <a:off x="6916447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7" name="Oval 296"/>
          <p:cNvSpPr/>
          <p:nvPr/>
        </p:nvSpPr>
        <p:spPr>
          <a:xfrm>
            <a:off x="5150325" y="2628054"/>
            <a:ext cx="85726" cy="8572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1064746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09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2790141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3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9" name="Group 338"/>
          <p:cNvGrpSpPr/>
          <p:nvPr/>
        </p:nvGrpSpPr>
        <p:grpSpPr>
          <a:xfrm>
            <a:off x="451397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FE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6324600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47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016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2" name="Group 361"/>
          <p:cNvGrpSpPr/>
          <p:nvPr/>
        </p:nvGrpSpPr>
        <p:grpSpPr>
          <a:xfrm>
            <a:off x="9856844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363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4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FEA34F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 w="38100">
              <a:solidFill>
                <a:srgbClr val="FF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1" name="TextBox 400"/>
          <p:cNvSpPr txBox="1"/>
          <p:nvPr/>
        </p:nvSpPr>
        <p:spPr>
          <a:xfrm>
            <a:off x="9799956" y="4291505"/>
            <a:ext cx="1383038" cy="24622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  <a:latin typeface="+mj-lt"/>
              </a:rPr>
              <a:t>Conclusion</a:t>
            </a:r>
            <a:endParaRPr lang="en-US" sz="1600" b="1" dirty="0">
              <a:solidFill>
                <a:srgbClr val="FF0000"/>
              </a:solidFill>
              <a:latin typeface="+mj-lt"/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8090722" y="2783947"/>
            <a:ext cx="1269262" cy="1265812"/>
            <a:chOff x="4930775" y="1601788"/>
            <a:chExt cx="2336800" cy="2330450"/>
          </a:xfrm>
          <a:effectLst>
            <a:outerShdw blurRad="38100" dist="25400" dir="5400000" algn="ctr" rotWithShape="0">
              <a:srgbClr val="000000">
                <a:alpha val="20000"/>
              </a:srgbClr>
            </a:outerShdw>
          </a:effectLst>
        </p:grpSpPr>
        <p:sp>
          <p:nvSpPr>
            <p:cNvPr id="80" name="Freeform 5"/>
            <p:cNvSpPr>
              <a:spLocks/>
            </p:cNvSpPr>
            <p:nvPr/>
          </p:nvSpPr>
          <p:spPr bwMode="auto">
            <a:xfrm>
              <a:off x="6183313" y="3249613"/>
              <a:ext cx="884238" cy="682625"/>
            </a:xfrm>
            <a:custGeom>
              <a:avLst/>
              <a:gdLst>
                <a:gd name="T0" fmla="*/ 93 w 141"/>
                <a:gd name="T1" fmla="*/ 0 h 109"/>
                <a:gd name="T2" fmla="*/ 141 w 141"/>
                <a:gd name="T3" fmla="*/ 28 h 109"/>
                <a:gd name="T4" fmla="*/ 0 w 141"/>
                <a:gd name="T5" fmla="*/ 109 h 109"/>
                <a:gd name="T6" fmla="*/ 0 w 141"/>
                <a:gd name="T7" fmla="*/ 54 h 109"/>
                <a:gd name="T8" fmla="*/ 93 w 141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93" y="0"/>
                  </a:moveTo>
                  <a:cubicBezTo>
                    <a:pt x="141" y="28"/>
                    <a:pt x="141" y="28"/>
                    <a:pt x="141" y="28"/>
                  </a:cubicBezTo>
                  <a:cubicBezTo>
                    <a:pt x="110" y="74"/>
                    <a:pt x="59" y="105"/>
                    <a:pt x="0" y="10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38" y="50"/>
                    <a:pt x="72" y="30"/>
                    <a:pt x="93" y="0"/>
                  </a:cubicBezTo>
                  <a:close/>
                </a:path>
              </a:pathLst>
            </a:custGeom>
            <a:solidFill>
              <a:srgbClr val="46B6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"/>
            <p:cNvSpPr>
              <a:spLocks/>
            </p:cNvSpPr>
            <p:nvPr/>
          </p:nvSpPr>
          <p:spPr bwMode="auto">
            <a:xfrm>
              <a:off x="6183313" y="1601788"/>
              <a:ext cx="884238" cy="682625"/>
            </a:xfrm>
            <a:custGeom>
              <a:avLst/>
              <a:gdLst>
                <a:gd name="T0" fmla="*/ 0 w 141"/>
                <a:gd name="T1" fmla="*/ 55 h 109"/>
                <a:gd name="T2" fmla="*/ 0 w 141"/>
                <a:gd name="T3" fmla="*/ 0 h 109"/>
                <a:gd name="T4" fmla="*/ 141 w 141"/>
                <a:gd name="T5" fmla="*/ 82 h 109"/>
                <a:gd name="T6" fmla="*/ 93 w 141"/>
                <a:gd name="T7" fmla="*/ 109 h 109"/>
                <a:gd name="T8" fmla="*/ 0 w 141"/>
                <a:gd name="T9" fmla="*/ 5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0" y="5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59" y="4"/>
                    <a:pt x="110" y="36"/>
                    <a:pt x="141" y="82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72" y="79"/>
                    <a:pt x="38" y="59"/>
                    <a:pt x="0" y="55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"/>
            <p:cNvSpPr>
              <a:spLocks/>
            </p:cNvSpPr>
            <p:nvPr/>
          </p:nvSpPr>
          <p:spPr bwMode="auto">
            <a:xfrm>
              <a:off x="4930775" y="2259013"/>
              <a:ext cx="412750" cy="1020763"/>
            </a:xfrm>
            <a:custGeom>
              <a:avLst/>
              <a:gdLst>
                <a:gd name="T0" fmla="*/ 55 w 66"/>
                <a:gd name="T1" fmla="*/ 81 h 163"/>
                <a:gd name="T2" fmla="*/ 66 w 66"/>
                <a:gd name="T3" fmla="*/ 135 h 163"/>
                <a:gd name="T4" fmla="*/ 19 w 66"/>
                <a:gd name="T5" fmla="*/ 163 h 163"/>
                <a:gd name="T6" fmla="*/ 0 w 66"/>
                <a:gd name="T7" fmla="*/ 81 h 163"/>
                <a:gd name="T8" fmla="*/ 19 w 66"/>
                <a:gd name="T9" fmla="*/ 0 h 163"/>
                <a:gd name="T10" fmla="*/ 66 w 66"/>
                <a:gd name="T11" fmla="*/ 27 h 163"/>
                <a:gd name="T12" fmla="*/ 55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55" y="81"/>
                  </a:moveTo>
                  <a:cubicBezTo>
                    <a:pt x="55" y="100"/>
                    <a:pt x="59" y="119"/>
                    <a:pt x="66" y="135"/>
                  </a:cubicBezTo>
                  <a:cubicBezTo>
                    <a:pt x="19" y="163"/>
                    <a:pt x="19" y="163"/>
                    <a:pt x="19" y="163"/>
                  </a:cubicBezTo>
                  <a:cubicBezTo>
                    <a:pt x="7" y="138"/>
                    <a:pt x="0" y="110"/>
                    <a:pt x="0" y="81"/>
                  </a:cubicBezTo>
                  <a:cubicBezTo>
                    <a:pt x="0" y="52"/>
                    <a:pt x="7" y="24"/>
                    <a:pt x="19" y="0"/>
                  </a:cubicBezTo>
                  <a:cubicBezTo>
                    <a:pt x="66" y="27"/>
                    <a:pt x="66" y="27"/>
                    <a:pt x="66" y="27"/>
                  </a:cubicBezTo>
                  <a:cubicBezTo>
                    <a:pt x="59" y="44"/>
                    <a:pt x="55" y="62"/>
                    <a:pt x="55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"/>
            <p:cNvSpPr>
              <a:spLocks/>
            </p:cNvSpPr>
            <p:nvPr/>
          </p:nvSpPr>
          <p:spPr bwMode="auto">
            <a:xfrm>
              <a:off x="5130800" y="1601788"/>
              <a:ext cx="884238" cy="682625"/>
            </a:xfrm>
            <a:custGeom>
              <a:avLst/>
              <a:gdLst>
                <a:gd name="T0" fmla="*/ 48 w 141"/>
                <a:gd name="T1" fmla="*/ 109 h 109"/>
                <a:gd name="T2" fmla="*/ 0 w 141"/>
                <a:gd name="T3" fmla="*/ 82 h 109"/>
                <a:gd name="T4" fmla="*/ 141 w 141"/>
                <a:gd name="T5" fmla="*/ 0 h 109"/>
                <a:gd name="T6" fmla="*/ 141 w 141"/>
                <a:gd name="T7" fmla="*/ 55 h 109"/>
                <a:gd name="T8" fmla="*/ 48 w 141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48" y="109"/>
                  </a:moveTo>
                  <a:cubicBezTo>
                    <a:pt x="0" y="82"/>
                    <a:pt x="0" y="82"/>
                    <a:pt x="0" y="82"/>
                  </a:cubicBezTo>
                  <a:cubicBezTo>
                    <a:pt x="31" y="36"/>
                    <a:pt x="82" y="4"/>
                    <a:pt x="141" y="0"/>
                  </a:cubicBezTo>
                  <a:cubicBezTo>
                    <a:pt x="141" y="55"/>
                    <a:pt x="141" y="55"/>
                    <a:pt x="141" y="55"/>
                  </a:cubicBezTo>
                  <a:cubicBezTo>
                    <a:pt x="103" y="59"/>
                    <a:pt x="69" y="79"/>
                    <a:pt x="48" y="109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9"/>
            <p:cNvSpPr>
              <a:spLocks/>
            </p:cNvSpPr>
            <p:nvPr/>
          </p:nvSpPr>
          <p:spPr bwMode="auto">
            <a:xfrm>
              <a:off x="5130800" y="3249613"/>
              <a:ext cx="884238" cy="682625"/>
            </a:xfrm>
            <a:custGeom>
              <a:avLst/>
              <a:gdLst>
                <a:gd name="T0" fmla="*/ 141 w 141"/>
                <a:gd name="T1" fmla="*/ 54 h 109"/>
                <a:gd name="T2" fmla="*/ 141 w 141"/>
                <a:gd name="T3" fmla="*/ 109 h 109"/>
                <a:gd name="T4" fmla="*/ 0 w 141"/>
                <a:gd name="T5" fmla="*/ 28 h 109"/>
                <a:gd name="T6" fmla="*/ 48 w 141"/>
                <a:gd name="T7" fmla="*/ 0 h 109"/>
                <a:gd name="T8" fmla="*/ 141 w 141"/>
                <a:gd name="T9" fmla="*/ 5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09">
                  <a:moveTo>
                    <a:pt x="141" y="54"/>
                  </a:moveTo>
                  <a:cubicBezTo>
                    <a:pt x="141" y="109"/>
                    <a:pt x="141" y="109"/>
                    <a:pt x="141" y="109"/>
                  </a:cubicBezTo>
                  <a:cubicBezTo>
                    <a:pt x="82" y="105"/>
                    <a:pt x="31" y="74"/>
                    <a:pt x="0" y="28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69" y="30"/>
                    <a:pt x="103" y="50"/>
                    <a:pt x="141" y="54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"/>
            <p:cNvSpPr>
              <a:spLocks/>
            </p:cNvSpPr>
            <p:nvPr/>
          </p:nvSpPr>
          <p:spPr bwMode="auto">
            <a:xfrm>
              <a:off x="6854825" y="2259013"/>
              <a:ext cx="412750" cy="1020763"/>
            </a:xfrm>
            <a:custGeom>
              <a:avLst/>
              <a:gdLst>
                <a:gd name="T0" fmla="*/ 11 w 66"/>
                <a:gd name="T1" fmla="*/ 81 h 163"/>
                <a:gd name="T2" fmla="*/ 0 w 66"/>
                <a:gd name="T3" fmla="*/ 27 h 163"/>
                <a:gd name="T4" fmla="*/ 47 w 66"/>
                <a:gd name="T5" fmla="*/ 0 h 163"/>
                <a:gd name="T6" fmla="*/ 66 w 66"/>
                <a:gd name="T7" fmla="*/ 81 h 163"/>
                <a:gd name="T8" fmla="*/ 47 w 66"/>
                <a:gd name="T9" fmla="*/ 163 h 163"/>
                <a:gd name="T10" fmla="*/ 0 w 66"/>
                <a:gd name="T11" fmla="*/ 135 h 163"/>
                <a:gd name="T12" fmla="*/ 11 w 66"/>
                <a:gd name="T13" fmla="*/ 8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63">
                  <a:moveTo>
                    <a:pt x="11" y="81"/>
                  </a:moveTo>
                  <a:cubicBezTo>
                    <a:pt x="11" y="62"/>
                    <a:pt x="7" y="44"/>
                    <a:pt x="0" y="2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9" y="24"/>
                    <a:pt x="66" y="52"/>
                    <a:pt x="66" y="81"/>
                  </a:cubicBezTo>
                  <a:cubicBezTo>
                    <a:pt x="66" y="110"/>
                    <a:pt x="59" y="138"/>
                    <a:pt x="47" y="163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7" y="119"/>
                    <a:pt x="11" y="100"/>
                    <a:pt x="11" y="81"/>
                  </a:cubicBez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1059414" y="4204976"/>
            <a:ext cx="1383038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+mj-lt"/>
              </a:rPr>
              <a:t>Graph Mining Overview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780184" y="4204976"/>
            <a:ext cx="1383038" cy="73866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Challenges</a:t>
            </a:r>
          </a:p>
          <a:p>
            <a:pPr algn="ctr"/>
            <a:r>
              <a:rPr lang="en-US" sz="1600" dirty="0" smtClean="0">
                <a:latin typeface="+mj-lt"/>
              </a:rPr>
              <a:t>&amp; </a:t>
            </a:r>
          </a:p>
          <a:p>
            <a:pPr algn="ctr"/>
            <a:r>
              <a:rPr lang="en-US" sz="1600" dirty="0" smtClean="0">
                <a:latin typeface="+mj-lt"/>
              </a:rPr>
              <a:t>Motivation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513972" y="4204976"/>
            <a:ext cx="1513631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smtClean="0">
                <a:latin typeface="+mj-lt"/>
              </a:rPr>
              <a:t>Graph Representation</a:t>
            </a:r>
            <a:endParaRPr lang="en-US" sz="1200" dirty="0">
              <a:latin typeface="+mj-l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699489" y="4204976"/>
            <a:ext cx="2640322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Concept Drift</a:t>
            </a:r>
          </a:p>
          <a:p>
            <a:pPr algn="ctr"/>
            <a:r>
              <a:rPr lang="en-US" sz="1600" dirty="0" smtClean="0">
                <a:latin typeface="+mj-lt"/>
              </a:rPr>
              <a:t>Detection</a:t>
            </a:r>
            <a:endParaRPr lang="en-US" sz="1600" dirty="0">
              <a:latin typeface="+mj-lt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085391" y="4204976"/>
            <a:ext cx="1546419" cy="492443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 smtClean="0">
                <a:latin typeface="+mj-lt"/>
              </a:rPr>
              <a:t>Graph Stream</a:t>
            </a:r>
          </a:p>
          <a:p>
            <a:pPr algn="ctr"/>
            <a:r>
              <a:rPr lang="en-US" sz="1600" dirty="0" smtClean="0">
                <a:latin typeface="+mj-lt"/>
              </a:rPr>
              <a:t>Classification</a:t>
            </a:r>
            <a:endParaRPr lang="en-US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977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52063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770953" y="1132113"/>
            <a:ext cx="1110729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We proposed, S</a:t>
            </a:r>
            <a:r>
              <a:rPr lang="en-US" sz="1600" dirty="0" smtClean="0">
                <a:latin typeface="+mj-lt"/>
              </a:rPr>
              <a:t>NAP</a:t>
            </a:r>
            <a:r>
              <a:rPr lang="en-US" sz="2000" dirty="0" smtClean="0">
                <a:latin typeface="+mj-lt"/>
              </a:rPr>
              <a:t>S</a:t>
            </a:r>
            <a:r>
              <a:rPr lang="en-US" sz="1600" dirty="0" smtClean="0">
                <a:latin typeface="+mj-lt"/>
              </a:rPr>
              <a:t>KETCH</a:t>
            </a:r>
            <a:r>
              <a:rPr lang="en-US" sz="2000" dirty="0" smtClean="0"/>
              <a:t>,</a:t>
            </a:r>
            <a:r>
              <a:rPr lang="en-US" sz="2000" dirty="0" smtClean="0">
                <a:latin typeface="+mj-lt"/>
              </a:rPr>
              <a:t> an unsupervised general-purpose graph representation technique</a:t>
            </a:r>
            <a:r>
              <a:rPr lang="en-US" dirty="0" smtClean="0">
                <a:latin typeface="+mj-lt"/>
              </a:rPr>
              <a:t>.</a:t>
            </a: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Sketch vector generated by S</a:t>
            </a:r>
            <a:r>
              <a:rPr lang="en-US" sz="1600" dirty="0" smtClean="0">
                <a:latin typeface="+mj-lt"/>
              </a:rPr>
              <a:t>NAP</a:t>
            </a:r>
            <a:r>
              <a:rPr lang="en-US" sz="2000" dirty="0" smtClean="0">
                <a:latin typeface="+mj-lt"/>
              </a:rPr>
              <a:t>S</a:t>
            </a:r>
            <a:r>
              <a:rPr lang="en-US" sz="1600" dirty="0" smtClean="0">
                <a:latin typeface="+mj-lt"/>
              </a:rPr>
              <a:t>KETCH </a:t>
            </a:r>
            <a:r>
              <a:rPr lang="en-US" sz="2000" dirty="0" smtClean="0">
                <a:latin typeface="+mj-lt"/>
              </a:rPr>
              <a:t>can be used for different downstream applications.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We proposed, DSDD, an unsupervised drift detection approach in graph stream.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Finally, integrating S</a:t>
            </a:r>
            <a:r>
              <a:rPr lang="en-US" sz="1600" dirty="0" smtClean="0">
                <a:latin typeface="+mj-lt"/>
              </a:rPr>
              <a:t>NAP</a:t>
            </a:r>
            <a:r>
              <a:rPr lang="en-US" sz="2000" dirty="0" smtClean="0">
                <a:latin typeface="+mj-lt"/>
              </a:rPr>
              <a:t>S</a:t>
            </a:r>
            <a:r>
              <a:rPr lang="en-US" sz="1600" dirty="0" smtClean="0">
                <a:latin typeface="+mj-lt"/>
              </a:rPr>
              <a:t>KETCH </a:t>
            </a:r>
            <a:r>
              <a:rPr lang="en-US" sz="2000" dirty="0" smtClean="0">
                <a:latin typeface="+mj-lt"/>
              </a:rPr>
              <a:t>and DSDD, we presented an incremental learning framework for graph stream classification.</a:t>
            </a:r>
            <a:endParaRPr lang="en-US" sz="24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Framework </a:t>
            </a:r>
            <a:r>
              <a:rPr lang="en-US" sz="2000" dirty="0">
                <a:latin typeface="+mj-lt"/>
              </a:rPr>
              <a:t>for graph stream classification </a:t>
            </a:r>
            <a:r>
              <a:rPr lang="en-US" sz="2000" dirty="0" smtClean="0">
                <a:latin typeface="+mj-lt"/>
              </a:rPr>
              <a:t>can </a:t>
            </a:r>
            <a:r>
              <a:rPr lang="en-US" sz="2000" dirty="0">
                <a:latin typeface="+mj-lt"/>
              </a:rPr>
              <a:t>be re-trained </a:t>
            </a:r>
            <a:r>
              <a:rPr lang="en-US" sz="2000" dirty="0" smtClean="0">
                <a:latin typeface="+mj-lt"/>
              </a:rPr>
              <a:t>to match </a:t>
            </a:r>
            <a:r>
              <a:rPr lang="en-US" sz="2000" dirty="0">
                <a:latin typeface="+mj-lt"/>
              </a:rPr>
              <a:t>the latest distribution of the </a:t>
            </a:r>
            <a:r>
              <a:rPr lang="en-US" sz="2000" dirty="0" smtClean="0">
                <a:latin typeface="+mj-lt"/>
              </a:rPr>
              <a:t>data so the model performance does not degrade.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 smtClean="0">
              <a:latin typeface="+mj-lt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000" dirty="0">
                <a:latin typeface="+mj-lt"/>
              </a:rPr>
              <a:t>E</a:t>
            </a:r>
            <a:r>
              <a:rPr lang="en-US" sz="2000" dirty="0" smtClean="0">
                <a:latin typeface="+mj-lt"/>
              </a:rPr>
              <a:t>xperiments on synthetic </a:t>
            </a:r>
            <a:r>
              <a:rPr lang="en-US" sz="2000" dirty="0">
                <a:latin typeface="+mj-lt"/>
              </a:rPr>
              <a:t>and real-world graph streams </a:t>
            </a:r>
            <a:r>
              <a:rPr lang="en-US" sz="2000" dirty="0" smtClean="0">
                <a:latin typeface="+mj-lt"/>
              </a:rPr>
              <a:t>showed it’s superiority against </a:t>
            </a:r>
            <a:r>
              <a:rPr lang="en-US" sz="2000" dirty="0">
                <a:latin typeface="+mj-lt"/>
              </a:rPr>
              <a:t>related baseline methods</a:t>
            </a:r>
            <a:r>
              <a:rPr lang="en-US" sz="2000" dirty="0" smtClean="0">
                <a:latin typeface="+mj-lt"/>
              </a:rPr>
              <a:t>.</a:t>
            </a:r>
          </a:p>
          <a:p>
            <a:pPr marL="457200" indent="-457200">
              <a:buFont typeface="Arial" charset="0"/>
              <a:buChar char="•"/>
            </a:pP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23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02317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Future Works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170432" y="1418373"/>
            <a:ext cx="1076553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+mj-lt"/>
              </a:rPr>
              <a:t>S</a:t>
            </a:r>
            <a:r>
              <a:rPr lang="en-US" b="1" dirty="0" smtClean="0">
                <a:latin typeface="+mj-lt"/>
              </a:rPr>
              <a:t>NAP</a:t>
            </a:r>
            <a:r>
              <a:rPr lang="en-US" sz="2400" b="1" dirty="0" smtClean="0">
                <a:latin typeface="+mj-lt"/>
              </a:rPr>
              <a:t>S</a:t>
            </a:r>
            <a:r>
              <a:rPr lang="en-US" sz="2000" b="1" dirty="0" smtClean="0">
                <a:latin typeface="+mj-lt"/>
              </a:rPr>
              <a:t>KETCH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A </a:t>
            </a:r>
            <a:r>
              <a:rPr lang="en-US" sz="2400" dirty="0">
                <a:latin typeface="+mj-lt"/>
              </a:rPr>
              <a:t>better approach for </a:t>
            </a:r>
            <a:r>
              <a:rPr lang="en-US" sz="2400" dirty="0" smtClean="0">
                <a:latin typeface="+mj-lt"/>
              </a:rPr>
              <a:t>a random </a:t>
            </a:r>
            <a:r>
              <a:rPr lang="en-US" sz="2400" dirty="0">
                <a:latin typeface="+mj-lt"/>
              </a:rPr>
              <a:t>walk so we do not have to do </a:t>
            </a:r>
            <a:r>
              <a:rPr lang="en-US" sz="2400" dirty="0" smtClean="0">
                <a:latin typeface="+mj-lt"/>
              </a:rPr>
              <a:t>an exhaustive </a:t>
            </a:r>
            <a:r>
              <a:rPr lang="en-US" sz="2400" dirty="0">
                <a:latin typeface="+mj-lt"/>
              </a:rPr>
              <a:t>random walk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>
                <a:latin typeface="+mj-lt"/>
              </a:rPr>
              <a:t>Include the structural information of the graph (number of neighbors, degree, etc.) in the cost </a:t>
            </a:r>
            <a:r>
              <a:rPr lang="en-US" sz="2400" dirty="0" smtClean="0">
                <a:latin typeface="+mj-lt"/>
              </a:rPr>
              <a:t>vector instead of only neighborhood information.</a:t>
            </a:r>
            <a:endParaRPr lang="en-US" sz="2400" dirty="0">
              <a:latin typeface="+mj-lt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n-US" sz="2400" dirty="0">
                <a:latin typeface="+mj-lt"/>
              </a:rPr>
              <a:t>Test the sketch vector for other applications like graph clustering, community detection, etc</a:t>
            </a:r>
            <a:r>
              <a:rPr lang="en-US" sz="2400" dirty="0" smtClean="0">
                <a:latin typeface="+mj-lt"/>
              </a:rPr>
              <a:t>.</a:t>
            </a:r>
          </a:p>
          <a:p>
            <a:pPr marL="285750" indent="-285750" algn="just">
              <a:buFont typeface="Arial" charset="0"/>
              <a:buChar char="•"/>
            </a:pPr>
            <a:endParaRPr lang="en-US" sz="2400" dirty="0">
              <a:latin typeface="+mj-lt"/>
            </a:endParaRPr>
          </a:p>
          <a:p>
            <a:pPr algn="just"/>
            <a:r>
              <a:rPr lang="en-US" sz="2800" b="1" dirty="0" smtClean="0">
                <a:latin typeface="+mj-lt"/>
              </a:rPr>
              <a:t>DSDD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Explore other less computationally subgraph extraction approaches. </a:t>
            </a:r>
          </a:p>
          <a:p>
            <a:pPr marL="342900" indent="-342900" algn="just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Test more </a:t>
            </a:r>
            <a:r>
              <a:rPr lang="en-US" sz="2400" dirty="0">
                <a:latin typeface="+mj-lt"/>
              </a:rPr>
              <a:t>on the gradually drifting real-world graph streams to further evaluate </a:t>
            </a:r>
            <a:r>
              <a:rPr lang="en-US" sz="2400" dirty="0" smtClean="0">
                <a:latin typeface="+mj-lt"/>
              </a:rPr>
              <a:t>the robustness </a:t>
            </a:r>
            <a:r>
              <a:rPr lang="en-US" sz="2400" dirty="0">
                <a:latin typeface="+mj-lt"/>
              </a:rPr>
              <a:t>of the proposed approach</a:t>
            </a:r>
            <a:r>
              <a:rPr lang="en-US" sz="2400" dirty="0" smtClean="0">
                <a:latin typeface="+mj-lt"/>
              </a:rPr>
              <a:t>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948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525818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Publications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30301" y="1018261"/>
            <a:ext cx="1058425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Journal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Ramesh </a:t>
            </a:r>
            <a:r>
              <a:rPr lang="en-US" sz="1400" b="1" dirty="0">
                <a:latin typeface="+mj-lt"/>
                <a:ea typeface="Arial" charset="0"/>
                <a:cs typeface="Arial" charset="0"/>
              </a:rPr>
              <a:t>Paudel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and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William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Eberle, “An Approach For Concept Drift Detection in a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Graph Stream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Using Discriminative Subgraphs”, ACM Transaction on Knowledge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Discovery </a:t>
            </a:r>
            <a:r>
              <a:rPr lang="de-DE" sz="1400" dirty="0" err="1" smtClean="0">
                <a:latin typeface="+mj-lt"/>
                <a:ea typeface="Arial" charset="0"/>
                <a:cs typeface="Arial" charset="0"/>
              </a:rPr>
              <a:t>from</a:t>
            </a:r>
            <a:r>
              <a:rPr lang="de-DE" sz="1400" dirty="0" smtClean="0">
                <a:latin typeface="+mj-lt"/>
                <a:ea typeface="Arial" charset="0"/>
                <a:cs typeface="Arial" charset="0"/>
              </a:rPr>
              <a:t> Data </a:t>
            </a:r>
            <a:r>
              <a:rPr lang="de-DE" sz="1400" dirty="0">
                <a:latin typeface="+mj-lt"/>
                <a:ea typeface="Arial" charset="0"/>
                <a:cs typeface="Arial" charset="0"/>
              </a:rPr>
              <a:t>- </a:t>
            </a:r>
            <a:r>
              <a:rPr lang="de-DE" sz="1400" dirty="0" smtClean="0">
                <a:latin typeface="+mj-lt"/>
                <a:ea typeface="Arial" charset="0"/>
                <a:cs typeface="Arial" charset="0"/>
              </a:rPr>
              <a:t>2020. </a:t>
            </a:r>
            <a:r>
              <a:rPr lang="de-DE" sz="1400" i="1" dirty="0" smtClean="0">
                <a:latin typeface="+mj-lt"/>
                <a:ea typeface="Arial" charset="0"/>
                <a:cs typeface="Arial" charset="0"/>
              </a:rPr>
              <a:t>(</a:t>
            </a:r>
            <a:r>
              <a:rPr lang="de-DE" sz="1400" i="1" dirty="0" err="1" smtClean="0">
                <a:latin typeface="+mj-lt"/>
                <a:ea typeface="Arial" charset="0"/>
                <a:cs typeface="Arial" charset="0"/>
              </a:rPr>
              <a:t>Accepted</a:t>
            </a:r>
            <a:r>
              <a:rPr lang="de-DE" sz="1400" i="1" dirty="0" smtClean="0">
                <a:latin typeface="+mj-lt"/>
                <a:ea typeface="Arial" charset="0"/>
                <a:cs typeface="Arial" charset="0"/>
              </a:rPr>
              <a:t>)</a:t>
            </a:r>
            <a:endParaRPr lang="de-DE" sz="1400" i="1" dirty="0">
              <a:latin typeface="+mj-lt"/>
              <a:ea typeface="Arial" charset="0"/>
              <a:cs typeface="Arial" charset="0"/>
            </a:endParaRPr>
          </a:p>
          <a:p>
            <a:endParaRPr lang="en-US" sz="1400" b="1" dirty="0" smtClean="0">
              <a:latin typeface="+mj-lt"/>
              <a:ea typeface="Arial" charset="0"/>
              <a:cs typeface="Arial" charset="0"/>
            </a:endParaRPr>
          </a:p>
          <a:p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Conferences</a:t>
            </a:r>
            <a:endParaRPr lang="en-US" sz="1400" dirty="0" smtClean="0">
              <a:latin typeface="+mj-lt"/>
              <a:ea typeface="Arial" charset="0"/>
              <a:cs typeface="Arial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Ramesh </a:t>
            </a:r>
            <a:r>
              <a:rPr lang="en-US" sz="1400" b="1" dirty="0">
                <a:latin typeface="+mj-lt"/>
                <a:ea typeface="Arial" charset="0"/>
                <a:cs typeface="Arial" charset="0"/>
              </a:rPr>
              <a:t>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Timothy </a:t>
            </a:r>
            <a:r>
              <a:rPr lang="en-US" sz="1400" dirty="0" err="1">
                <a:latin typeface="+mj-lt"/>
                <a:ea typeface="Arial" charset="0"/>
                <a:cs typeface="Arial" charset="0"/>
              </a:rPr>
              <a:t>Muncy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and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William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Eberle, “Detecting DoS Attack in Smart Home </a:t>
            </a:r>
            <a:r>
              <a:rPr lang="en-US" sz="1400" dirty="0" err="1">
                <a:latin typeface="+mj-lt"/>
                <a:ea typeface="Arial" charset="0"/>
                <a:cs typeface="Arial" charset="0"/>
              </a:rPr>
              <a:t>IoT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Devices Using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a Graph-Based Approach”, In Proceedings of the IEEE International Conference on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Big Data. 2019</a:t>
            </a:r>
            <a:endParaRPr lang="en-US" sz="1400" dirty="0">
              <a:latin typeface="+mj-lt"/>
              <a:ea typeface="Arial" charset="0"/>
              <a:cs typeface="Arial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+mj-lt"/>
                <a:ea typeface="Arial" charset="0"/>
                <a:cs typeface="Arial" charset="0"/>
              </a:rPr>
              <a:t>Ramesh 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</a:t>
            </a:r>
            <a:r>
              <a:rPr lang="en-US" sz="1400" dirty="0" err="1">
                <a:latin typeface="+mj-lt"/>
                <a:ea typeface="Arial" charset="0"/>
                <a:cs typeface="Arial" charset="0"/>
              </a:rPr>
              <a:t>Prajjwal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 </a:t>
            </a:r>
            <a:r>
              <a:rPr lang="en-US" sz="1400" dirty="0" err="1">
                <a:latin typeface="+mj-lt"/>
                <a:ea typeface="Arial" charset="0"/>
                <a:cs typeface="Arial" charset="0"/>
              </a:rPr>
              <a:t>Kandel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and William Eberle, “Detecting Spam Tweets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in Trending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Topics using Graph-Based Approach”, In Proceedings of the Future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Technology Conference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- 2019.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+mj-lt"/>
                <a:ea typeface="Arial" charset="0"/>
                <a:cs typeface="Arial" charset="0"/>
              </a:rPr>
              <a:t>Ramesh 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Peter Harlan, William Eberle, “Detecting the Onset of a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Network Layer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DoS Attack with a Graph-Based Approach”, In Proceedings of the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FLAIRS Conference. 2019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Ramesh Paudel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, William Eberle, Lawrence Holder, “Anomaly Detection of Elderly Patient Activities in Smart Homes using a Graph-Based Approach”, In Proceedings of 2018 International Conference on Data Science. 2018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Ramesh </a:t>
            </a:r>
            <a:r>
              <a:rPr lang="en-US" sz="1400" b="1" dirty="0">
                <a:latin typeface="+mj-lt"/>
                <a:ea typeface="Arial" charset="0"/>
                <a:cs typeface="Arial" charset="0"/>
              </a:rPr>
              <a:t>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</a:t>
            </a:r>
            <a:r>
              <a:rPr lang="en-US" sz="1400" dirty="0" err="1">
                <a:latin typeface="+mj-lt"/>
                <a:ea typeface="Arial" charset="0"/>
                <a:cs typeface="Arial" charset="0"/>
              </a:rPr>
              <a:t>Kimberlyn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 Dunn, William Eberle, Danielle </a:t>
            </a:r>
            <a:r>
              <a:rPr lang="en-US" sz="1400" dirty="0" err="1">
                <a:latin typeface="+mj-lt"/>
                <a:ea typeface="Arial" charset="0"/>
                <a:cs typeface="Arial" charset="0"/>
              </a:rPr>
              <a:t>Chaung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“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Cognitive Health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Prediction on the Elderly Using Sensor Data in Smart Homes”, In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Proceedings of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the Thirty-First International FLAIRS Conference (FLAIRS-31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). 2018</a:t>
            </a:r>
            <a:endParaRPr lang="en-US" sz="1400" dirty="0">
              <a:latin typeface="+mj-lt"/>
              <a:ea typeface="Arial" charset="0"/>
              <a:cs typeface="Arial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Ramesh </a:t>
            </a:r>
            <a:r>
              <a:rPr lang="en-US" sz="1400" b="1" dirty="0">
                <a:latin typeface="+mj-lt"/>
                <a:ea typeface="Arial" charset="0"/>
                <a:cs typeface="Arial" charset="0"/>
              </a:rPr>
              <a:t>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William Eberle, Doug Talbert, “Detection of Anomalous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Activity in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Diabetic Patients Using Graph-Based Approach”, In Proceedings of the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Thirtieth International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FLAIRS Conference (FLAIRS-30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). 2017</a:t>
            </a:r>
            <a:endParaRPr lang="en-US" sz="1400" dirty="0">
              <a:latin typeface="+mj-lt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 smtClean="0">
              <a:latin typeface="+mj-lt"/>
              <a:ea typeface="Arial" charset="0"/>
              <a:cs typeface="Arial" charset="0"/>
            </a:endParaRPr>
          </a:p>
          <a:p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Poster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400" b="1" dirty="0">
                <a:latin typeface="+mj-lt"/>
                <a:ea typeface="Arial" charset="0"/>
                <a:cs typeface="Arial" charset="0"/>
              </a:rPr>
              <a:t>Ramesh Paudel</a:t>
            </a:r>
            <a:r>
              <a:rPr lang="de-DE" sz="1400" dirty="0">
                <a:latin typeface="+mj-lt"/>
                <a:ea typeface="Arial" charset="0"/>
                <a:cs typeface="Arial" charset="0"/>
              </a:rPr>
              <a:t>, William Eberle, “</a:t>
            </a:r>
            <a:r>
              <a:rPr lang="en-US" sz="1400" dirty="0">
                <a:latin typeface="+mj-lt"/>
              </a:rPr>
              <a:t>S</a:t>
            </a:r>
            <a:r>
              <a:rPr lang="en-US" sz="1100" dirty="0">
                <a:latin typeface="+mj-lt"/>
              </a:rPr>
              <a:t>NAP</a:t>
            </a:r>
            <a:r>
              <a:rPr lang="en-US" sz="1400" dirty="0">
                <a:latin typeface="+mj-lt"/>
              </a:rPr>
              <a:t>S</a:t>
            </a:r>
            <a:r>
              <a:rPr lang="en-US" sz="1100" dirty="0">
                <a:latin typeface="+mj-lt"/>
              </a:rPr>
              <a:t>KETCH</a:t>
            </a:r>
            <a:r>
              <a:rPr lang="en-US" sz="1400" dirty="0">
                <a:latin typeface="+mj-lt"/>
              </a:rPr>
              <a:t>: Network Representation Approach for Anomaly Detection in Dynamic Network</a:t>
            </a:r>
            <a:r>
              <a:rPr lang="de-DE" sz="1400" dirty="0">
                <a:latin typeface="+mj-lt"/>
                <a:ea typeface="Arial" charset="0"/>
                <a:cs typeface="Arial" charset="0"/>
              </a:rPr>
              <a:t>”, RSA Security Conference, 2020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smtClean="0">
                <a:latin typeface="+mj-lt"/>
                <a:ea typeface="Arial" charset="0"/>
                <a:cs typeface="Arial" charset="0"/>
              </a:rPr>
              <a:t>Ramesh </a:t>
            </a:r>
            <a:r>
              <a:rPr lang="en-US" sz="1400" b="1" dirty="0">
                <a:latin typeface="+mj-lt"/>
                <a:ea typeface="Arial" charset="0"/>
                <a:cs typeface="Arial" charset="0"/>
              </a:rPr>
              <a:t>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William Eberle, “An Approach For Concept Drift Detection in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a Graph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Stream Using a Discriminative Subgraph”, In Proceedings of Student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Research and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Creative Inquiry, 2019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.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ea typeface="Arial" charset="0"/>
                <a:cs typeface="Arial" charset="0"/>
              </a:rPr>
              <a:t>(Best Poster Award)</a:t>
            </a:r>
            <a:endParaRPr lang="en-US" sz="1400" b="1" dirty="0">
              <a:solidFill>
                <a:srgbClr val="FF0000"/>
              </a:solidFill>
              <a:latin typeface="+mj-lt"/>
              <a:ea typeface="Arial" charset="0"/>
              <a:cs typeface="Arial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+mj-lt"/>
                <a:ea typeface="Arial" charset="0"/>
                <a:cs typeface="Arial" charset="0"/>
              </a:rPr>
              <a:t>Ramesh Paudel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, James Park, William Eberle , “Mining Heterogeneous Graph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for Patterns </a:t>
            </a:r>
            <a:r>
              <a:rPr lang="en-US" sz="1400" dirty="0">
                <a:latin typeface="+mj-lt"/>
                <a:ea typeface="Arial" charset="0"/>
                <a:cs typeface="Arial" charset="0"/>
              </a:rPr>
              <a:t>and Anomalies”, In Proceedings of Student Research &amp; Creative Inquiry, </a:t>
            </a:r>
            <a:r>
              <a:rPr lang="en-US" sz="1400" dirty="0" smtClean="0">
                <a:latin typeface="+mj-lt"/>
                <a:ea typeface="Arial" charset="0"/>
                <a:cs typeface="Arial" charset="0"/>
              </a:rPr>
              <a:t>2018.</a:t>
            </a:r>
          </a:p>
        </p:txBody>
      </p:sp>
    </p:spTree>
    <p:extLst>
      <p:ext uri="{BB962C8B-B14F-4D97-AF65-F5344CB8AC3E}">
        <p14:creationId xmlns:p14="http://schemas.microsoft.com/office/powerpoint/2010/main" val="80290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96031" y="1601492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667657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246183" y="1329491"/>
            <a:ext cx="11699634" cy="5238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 err="1" smtClean="0">
                <a:latin typeface="+mj-lt"/>
              </a:rPr>
              <a:t>Guha</a:t>
            </a:r>
            <a:r>
              <a:rPr lang="en-US" sz="1400" dirty="0" smtClean="0">
                <a:latin typeface="+mj-lt"/>
              </a:rPr>
              <a:t>, </a:t>
            </a:r>
            <a:r>
              <a:rPr lang="en-US" sz="1400" dirty="0" err="1" smtClean="0">
                <a:latin typeface="+mj-lt"/>
              </a:rPr>
              <a:t>Sudipto</a:t>
            </a:r>
            <a:r>
              <a:rPr lang="en-US" sz="1400" dirty="0" smtClean="0">
                <a:latin typeface="+mj-lt"/>
              </a:rPr>
              <a:t>, et al. "Robust random cut forest based anomaly detection on streams." </a:t>
            </a:r>
            <a:r>
              <a:rPr lang="en-US" sz="1400" i="1" dirty="0" smtClean="0">
                <a:latin typeface="+mj-lt"/>
              </a:rPr>
              <a:t>International conference on machine learning</a:t>
            </a:r>
            <a:r>
              <a:rPr lang="en-US" sz="1400" dirty="0" smtClean="0">
                <a:latin typeface="+mj-lt"/>
              </a:rPr>
              <a:t>. 2016.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Eswaran, </a:t>
            </a:r>
            <a:r>
              <a:rPr lang="en-US" sz="1400" dirty="0" err="1" smtClean="0">
                <a:latin typeface="+mj-lt"/>
              </a:rPr>
              <a:t>Dhivya</a:t>
            </a:r>
            <a:r>
              <a:rPr lang="en-US" sz="1400" dirty="0" smtClean="0">
                <a:latin typeface="+mj-lt"/>
              </a:rPr>
              <a:t>, et al. "Spotlight: Detecting anomalies in streaming graphs." </a:t>
            </a:r>
            <a:r>
              <a:rPr lang="en-US" sz="1400" i="1" dirty="0" smtClean="0">
                <a:latin typeface="+mj-lt"/>
              </a:rPr>
              <a:t>Proceedings of the 24th ACM SIGKDD International Conference on Knowledge Discovery &amp; Data Mining</a:t>
            </a:r>
            <a:r>
              <a:rPr lang="en-US" sz="1400" dirty="0" smtClean="0">
                <a:latin typeface="+mj-lt"/>
              </a:rPr>
              <a:t>. ACM, 2018.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 err="1" smtClean="0">
                <a:latin typeface="+mj-lt"/>
              </a:rPr>
              <a:t>Manzoor</a:t>
            </a:r>
            <a:r>
              <a:rPr lang="en-US" sz="1400" dirty="0" smtClean="0">
                <a:latin typeface="+mj-lt"/>
              </a:rPr>
              <a:t>, </a:t>
            </a:r>
            <a:r>
              <a:rPr lang="en-US" sz="1400" dirty="0" err="1" smtClean="0">
                <a:latin typeface="+mj-lt"/>
              </a:rPr>
              <a:t>Emaad</a:t>
            </a:r>
            <a:r>
              <a:rPr lang="en-US" sz="1400" dirty="0" smtClean="0">
                <a:latin typeface="+mj-lt"/>
              </a:rPr>
              <a:t>, </a:t>
            </a:r>
            <a:r>
              <a:rPr lang="en-US" sz="1400" dirty="0" err="1" smtClean="0">
                <a:latin typeface="+mj-lt"/>
              </a:rPr>
              <a:t>Sadegh</a:t>
            </a:r>
            <a:r>
              <a:rPr lang="en-US" sz="1400" dirty="0" smtClean="0">
                <a:latin typeface="+mj-lt"/>
              </a:rPr>
              <a:t> M. </a:t>
            </a:r>
            <a:r>
              <a:rPr lang="en-US" sz="1400" dirty="0" err="1" smtClean="0">
                <a:latin typeface="+mj-lt"/>
              </a:rPr>
              <a:t>Milajerdi</a:t>
            </a:r>
            <a:r>
              <a:rPr lang="en-US" sz="1400" dirty="0" smtClean="0">
                <a:latin typeface="+mj-lt"/>
              </a:rPr>
              <a:t>, and Leman </a:t>
            </a:r>
            <a:r>
              <a:rPr lang="en-US" sz="1400" dirty="0" err="1" smtClean="0">
                <a:latin typeface="+mj-lt"/>
              </a:rPr>
              <a:t>Akoglu</a:t>
            </a:r>
            <a:r>
              <a:rPr lang="en-US" sz="1400" dirty="0" smtClean="0">
                <a:latin typeface="+mj-lt"/>
              </a:rPr>
              <a:t>. "Fast memory-efficient anomaly detection in streaming heterogeneous graphs." </a:t>
            </a:r>
            <a:r>
              <a:rPr lang="en-US" sz="1400" i="1" dirty="0" smtClean="0">
                <a:latin typeface="+mj-lt"/>
              </a:rPr>
              <a:t>Proceedings of the 22nd ACM SIGKDD International Conference on Knowledge Discovery and Data Mining</a:t>
            </a:r>
            <a:r>
              <a:rPr lang="en-US" sz="1400" dirty="0" smtClean="0">
                <a:latin typeface="+mj-lt"/>
              </a:rPr>
              <a:t>. ACM, 2016.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A. Hamza, H. H. </a:t>
            </a:r>
            <a:r>
              <a:rPr lang="en-US" sz="1400" dirty="0" err="1" smtClean="0">
                <a:latin typeface="+mj-lt"/>
              </a:rPr>
              <a:t>Gharakheili</a:t>
            </a:r>
            <a:r>
              <a:rPr lang="en-US" sz="1400" dirty="0" smtClean="0">
                <a:latin typeface="+mj-lt"/>
              </a:rPr>
              <a:t>, T. A. Benson, and V. </a:t>
            </a:r>
            <a:r>
              <a:rPr lang="en-US" sz="1400" dirty="0" err="1" smtClean="0">
                <a:latin typeface="+mj-lt"/>
              </a:rPr>
              <a:t>Sivaraman</a:t>
            </a:r>
            <a:r>
              <a:rPr lang="en-US" sz="1400" dirty="0" smtClean="0">
                <a:latin typeface="+mj-lt"/>
              </a:rPr>
              <a:t>, “Detecting volumetric attacks on lot devices via </a:t>
            </a:r>
            <a:r>
              <a:rPr lang="en-US" sz="1400" dirty="0" err="1" smtClean="0">
                <a:latin typeface="+mj-lt"/>
              </a:rPr>
              <a:t>sdn</a:t>
            </a:r>
            <a:r>
              <a:rPr lang="en-US" sz="1400" dirty="0" smtClean="0">
                <a:latin typeface="+mj-lt"/>
              </a:rPr>
              <a:t>-based monitoring of mud activity,” in Proceedings of the 2019 ACM Symposium on SDN </a:t>
            </a:r>
            <a:r>
              <a:rPr lang="nb-NO" sz="1400" dirty="0" smtClean="0">
                <a:latin typeface="+mj-lt"/>
              </a:rPr>
              <a:t>Research. ACM, 2019, </a:t>
            </a:r>
            <a:r>
              <a:rPr lang="nb-NO" sz="1400" dirty="0" err="1" smtClean="0">
                <a:latin typeface="+mj-lt"/>
              </a:rPr>
              <a:t>pp</a:t>
            </a:r>
            <a:r>
              <a:rPr lang="nb-NO" sz="1400" dirty="0" smtClean="0">
                <a:latin typeface="+mj-lt"/>
              </a:rPr>
              <a:t>. 36–48.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 smtClean="0">
                <a:latin typeface="+mj-lt"/>
              </a:rPr>
              <a:t>A. Grover and J. </a:t>
            </a:r>
            <a:r>
              <a:rPr lang="en-US" sz="1400" dirty="0" err="1" smtClean="0">
                <a:latin typeface="+mj-lt"/>
              </a:rPr>
              <a:t>Leskovec</a:t>
            </a:r>
            <a:r>
              <a:rPr lang="en-US" sz="1400" dirty="0" smtClean="0">
                <a:latin typeface="+mj-lt"/>
              </a:rPr>
              <a:t>, “node2vec: Scalable feature learning for networks,” in Proceedings of the 22nd ACM SIGKDD international conference on Knowledge discovery and data mining. ACM, 2016, </a:t>
            </a:r>
            <a:r>
              <a:rPr lang="mr-IN" sz="1400" dirty="0" err="1" smtClean="0">
                <a:latin typeface="+mj-lt"/>
              </a:rPr>
              <a:t>pp</a:t>
            </a:r>
            <a:r>
              <a:rPr lang="mr-IN" sz="1400" dirty="0" smtClean="0">
                <a:latin typeface="+mj-lt"/>
              </a:rPr>
              <a:t>. 855–864.</a:t>
            </a:r>
            <a:endParaRPr lang="en-US" sz="1400" dirty="0" smtClean="0">
              <a:latin typeface="+mj-lt"/>
            </a:endParaRP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Ramesh Paudel and William Eberle, “An Approach For Concept Drift Detection in a Graph Stream Using Discriminative Subgraphs”, ACM Transaction on Knowledge Discovery from Data - 2020. (Accepted</a:t>
            </a:r>
            <a:r>
              <a:rPr lang="en-US" sz="1400" dirty="0" smtClean="0">
                <a:latin typeface="+mj-lt"/>
              </a:rPr>
              <a:t>)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Ramesh Paudel, Timothy </a:t>
            </a:r>
            <a:r>
              <a:rPr lang="en-US" sz="1400" dirty="0" err="1">
                <a:latin typeface="+mj-lt"/>
              </a:rPr>
              <a:t>Muncy</a:t>
            </a:r>
            <a:r>
              <a:rPr lang="en-US" sz="1400" dirty="0">
                <a:latin typeface="+mj-lt"/>
              </a:rPr>
              <a:t>, and William Eberle, “Detecting DoS Attack in Smart Home </a:t>
            </a:r>
            <a:r>
              <a:rPr lang="en-US" sz="1400" dirty="0" err="1">
                <a:latin typeface="+mj-lt"/>
              </a:rPr>
              <a:t>IoT</a:t>
            </a:r>
            <a:r>
              <a:rPr lang="en-US" sz="1400" dirty="0">
                <a:latin typeface="+mj-lt"/>
              </a:rPr>
              <a:t> Devices Using a Graph-Based Approach”, In Proceedings of the IEEE International Conference on </a:t>
            </a:r>
            <a:r>
              <a:rPr lang="en-US" sz="1400" dirty="0" smtClean="0">
                <a:latin typeface="+mj-lt"/>
              </a:rPr>
              <a:t>Big Data. 2019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/>
            </a:pPr>
            <a:r>
              <a:rPr lang="en-US" sz="1400" dirty="0">
                <a:latin typeface="+mj-lt"/>
              </a:rPr>
              <a:t> Yao, </a:t>
            </a:r>
            <a:r>
              <a:rPr lang="en-US" sz="1400" dirty="0" err="1">
                <a:latin typeface="+mj-lt"/>
              </a:rPr>
              <a:t>Yibo</a:t>
            </a:r>
            <a:r>
              <a:rPr lang="en-US" sz="1400" dirty="0">
                <a:latin typeface="+mj-lt"/>
              </a:rPr>
              <a:t> and Holder, Lawrence B. </a:t>
            </a:r>
            <a:r>
              <a:rPr lang="en-US" sz="1400" dirty="0" smtClean="0">
                <a:latin typeface="+mj-lt"/>
              </a:rPr>
              <a:t>“Detecting </a:t>
            </a:r>
            <a:r>
              <a:rPr lang="en-US" sz="1400" dirty="0">
                <a:latin typeface="+mj-lt"/>
              </a:rPr>
              <a:t>concept drift in </a:t>
            </a:r>
            <a:r>
              <a:rPr lang="en-US" sz="1400" dirty="0" smtClean="0">
                <a:latin typeface="+mj-lt"/>
              </a:rPr>
              <a:t>classification </a:t>
            </a:r>
            <a:r>
              <a:rPr lang="en-US" sz="1400" dirty="0">
                <a:latin typeface="+mj-lt"/>
              </a:rPr>
              <a:t>over </a:t>
            </a:r>
            <a:r>
              <a:rPr lang="en-US" sz="1400" dirty="0" smtClean="0">
                <a:latin typeface="+mj-lt"/>
              </a:rPr>
              <a:t>streaming graphs</a:t>
            </a:r>
            <a:r>
              <a:rPr lang="en-US" sz="1400" dirty="0">
                <a:latin typeface="+mj-lt"/>
              </a:rPr>
              <a:t>." In </a:t>
            </a:r>
            <a:r>
              <a:rPr lang="en-US" sz="1400" dirty="0" smtClean="0">
                <a:latin typeface="+mj-lt"/>
              </a:rPr>
              <a:t>KDD </a:t>
            </a:r>
            <a:r>
              <a:rPr lang="en-US" sz="1400" dirty="0">
                <a:latin typeface="+mj-lt"/>
              </a:rPr>
              <a:t>Workshop on Mining and Learning with Graphs (MLG), San </a:t>
            </a:r>
            <a:r>
              <a:rPr lang="en-US" sz="1400" dirty="0" smtClean="0">
                <a:latin typeface="+mj-lt"/>
              </a:rPr>
              <a:t>Francisco, CA</a:t>
            </a:r>
            <a:r>
              <a:rPr lang="en-US" sz="1400" dirty="0">
                <a:latin typeface="+mj-lt"/>
              </a:rPr>
              <a:t>," pages </a:t>
            </a:r>
            <a:r>
              <a:rPr lang="en-US" sz="1400" dirty="0" smtClean="0">
                <a:latin typeface="+mj-lt"/>
              </a:rPr>
              <a:t>2134-2142</a:t>
            </a:r>
            <a:r>
              <a:rPr lang="en-US" sz="1400" dirty="0">
                <a:latin typeface="+mj-lt"/>
              </a:rPr>
              <a:t>, 2016</a:t>
            </a:r>
            <a:r>
              <a:rPr lang="en-US" sz="1400" dirty="0" smtClean="0">
                <a:latin typeface="+mj-lt"/>
              </a:rPr>
              <a:t>. </a:t>
            </a:r>
            <a:r>
              <a:rPr lang="en-US" sz="1400" dirty="0" smtClean="0"/>
              <a:t> </a:t>
            </a:r>
            <a:endParaRPr lang="en-US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637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96031" y="1601492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667657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246183" y="1329491"/>
            <a:ext cx="11699634" cy="5238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en-US" sz="1400" dirty="0" err="1" smtClean="0">
                <a:latin typeface="+mj-lt"/>
              </a:rPr>
              <a:t>Zambon</a:t>
            </a:r>
            <a:r>
              <a:rPr lang="en-US" sz="1400" dirty="0">
                <a:latin typeface="+mj-lt"/>
              </a:rPr>
              <a:t>, Daniele, Alippi, Cesare, and </a:t>
            </a:r>
            <a:r>
              <a:rPr lang="en-US" sz="1400" dirty="0" err="1">
                <a:latin typeface="+mj-lt"/>
              </a:rPr>
              <a:t>Livi</a:t>
            </a:r>
            <a:r>
              <a:rPr lang="en-US" sz="1400" dirty="0">
                <a:latin typeface="+mj-lt"/>
              </a:rPr>
              <a:t>, Lorenzo. </a:t>
            </a:r>
            <a:r>
              <a:rPr lang="en-US" sz="1400" dirty="0" smtClean="0">
                <a:latin typeface="+mj-lt"/>
              </a:rPr>
              <a:t>“Concept </a:t>
            </a:r>
            <a:r>
              <a:rPr lang="en-US" sz="1400" dirty="0">
                <a:latin typeface="+mj-lt"/>
              </a:rPr>
              <a:t>drift and anomaly </a:t>
            </a:r>
            <a:r>
              <a:rPr lang="en-US" sz="1400" dirty="0" smtClean="0">
                <a:latin typeface="+mj-lt"/>
              </a:rPr>
              <a:t>detection in </a:t>
            </a:r>
            <a:r>
              <a:rPr lang="en-US" sz="1400" dirty="0">
                <a:latin typeface="+mj-lt"/>
              </a:rPr>
              <a:t>graph streams." IEEE transactions on neural networks and learning systems , volume </a:t>
            </a:r>
            <a:r>
              <a:rPr lang="en-US" sz="1400" dirty="0" smtClean="0">
                <a:latin typeface="+mj-lt"/>
              </a:rPr>
              <a:t>29, </a:t>
            </a:r>
            <a:r>
              <a:rPr lang="fr-FR" sz="1400" dirty="0" smtClean="0">
                <a:latin typeface="+mj-lt"/>
              </a:rPr>
              <a:t>no</a:t>
            </a:r>
            <a:r>
              <a:rPr lang="fr-FR" sz="1400" dirty="0">
                <a:latin typeface="+mj-lt"/>
              </a:rPr>
              <a:t>. 99, pages </a:t>
            </a:r>
            <a:r>
              <a:rPr lang="fr-FR" sz="1400" dirty="0" smtClean="0">
                <a:latin typeface="+mj-lt"/>
              </a:rPr>
              <a:t>1-14</a:t>
            </a:r>
            <a:r>
              <a:rPr lang="fr-FR" sz="1400" dirty="0">
                <a:latin typeface="+mj-lt"/>
              </a:rPr>
              <a:t>, 2018</a:t>
            </a:r>
            <a:r>
              <a:rPr lang="fr-FR" sz="1400" dirty="0" smtClean="0">
                <a:latin typeface="+mj-lt"/>
              </a:rPr>
              <a:t>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fr-FR" sz="1400" dirty="0">
                <a:latin typeface="+mj-lt"/>
              </a:rPr>
              <a:t> Chi, Lianhua, Li, Bin, Zhu, </a:t>
            </a:r>
            <a:r>
              <a:rPr lang="fr-FR" sz="1400" dirty="0" err="1">
                <a:latin typeface="+mj-lt"/>
              </a:rPr>
              <a:t>Xingquan</a:t>
            </a:r>
            <a:r>
              <a:rPr lang="fr-FR" sz="1400" dirty="0">
                <a:latin typeface="+mj-lt"/>
              </a:rPr>
              <a:t>, Pan, </a:t>
            </a:r>
            <a:r>
              <a:rPr lang="fr-FR" sz="1400" dirty="0" err="1">
                <a:latin typeface="+mj-lt"/>
              </a:rPr>
              <a:t>Shirui</a:t>
            </a:r>
            <a:r>
              <a:rPr lang="fr-FR" sz="1400" dirty="0">
                <a:latin typeface="+mj-lt"/>
              </a:rPr>
              <a:t>, and Chen, Ling. </a:t>
            </a:r>
            <a:r>
              <a:rPr lang="fr-FR" sz="1400" dirty="0" smtClean="0">
                <a:latin typeface="+mj-lt"/>
              </a:rPr>
              <a:t>   </a:t>
            </a:r>
            <a:r>
              <a:rPr lang="fr-FR" sz="1400" dirty="0" err="1" smtClean="0">
                <a:latin typeface="+mj-lt"/>
              </a:rPr>
              <a:t>Hashing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>
                <a:latin typeface="+mj-lt"/>
              </a:rPr>
              <a:t>for </a:t>
            </a:r>
            <a:r>
              <a:rPr lang="fr-FR" sz="1400" dirty="0" smtClean="0">
                <a:latin typeface="+mj-lt"/>
              </a:rPr>
              <a:t>adaptive real-time </a:t>
            </a:r>
            <a:r>
              <a:rPr lang="fr-FR" sz="1400" dirty="0">
                <a:latin typeface="+mj-lt"/>
              </a:rPr>
              <a:t>graph </a:t>
            </a:r>
            <a:r>
              <a:rPr lang="fr-FR" sz="1400" dirty="0" err="1">
                <a:latin typeface="+mj-lt"/>
              </a:rPr>
              <a:t>stream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err="1" smtClean="0">
                <a:latin typeface="+mj-lt"/>
              </a:rPr>
              <a:t>classfication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with</a:t>
            </a:r>
            <a:r>
              <a:rPr lang="fr-FR" sz="1400" dirty="0">
                <a:latin typeface="+mj-lt"/>
              </a:rPr>
              <a:t> concept drifts." IEEE transactions on </a:t>
            </a:r>
            <a:r>
              <a:rPr lang="fr-FR" sz="1400" dirty="0" err="1">
                <a:latin typeface="+mj-lt"/>
              </a:rPr>
              <a:t>cybernetics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smtClean="0">
                <a:latin typeface="+mj-lt"/>
              </a:rPr>
              <a:t>,volume </a:t>
            </a:r>
            <a:r>
              <a:rPr lang="fr-FR" sz="1400" dirty="0">
                <a:latin typeface="+mj-lt"/>
              </a:rPr>
              <a:t>48, no. 5, pages </a:t>
            </a:r>
            <a:r>
              <a:rPr lang="fr-FR" sz="1400" dirty="0" smtClean="0">
                <a:latin typeface="+mj-lt"/>
              </a:rPr>
              <a:t>1591-1604</a:t>
            </a:r>
            <a:r>
              <a:rPr lang="fr-FR" sz="1400" dirty="0">
                <a:latin typeface="+mj-lt"/>
              </a:rPr>
              <a:t>, 2018</a:t>
            </a:r>
            <a:r>
              <a:rPr lang="fr-FR" sz="1400" dirty="0" smtClean="0">
                <a:latin typeface="+mj-lt"/>
              </a:rPr>
              <a:t>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fr-FR" sz="1400" dirty="0">
                <a:latin typeface="+mj-lt"/>
              </a:rPr>
              <a:t>Yao, </a:t>
            </a:r>
            <a:r>
              <a:rPr lang="fr-FR" sz="1400" dirty="0" err="1">
                <a:latin typeface="+mj-lt"/>
              </a:rPr>
              <a:t>Yibo</a:t>
            </a:r>
            <a:r>
              <a:rPr lang="fr-FR" sz="1400" dirty="0">
                <a:latin typeface="+mj-lt"/>
              </a:rPr>
              <a:t> and </a:t>
            </a:r>
            <a:r>
              <a:rPr lang="fr-FR" sz="1400" dirty="0" err="1">
                <a:latin typeface="+mj-lt"/>
              </a:rPr>
              <a:t>Holder</a:t>
            </a:r>
            <a:r>
              <a:rPr lang="fr-FR" sz="1400" dirty="0">
                <a:latin typeface="+mj-lt"/>
              </a:rPr>
              <a:t>, Lawrence. </a:t>
            </a:r>
            <a:r>
              <a:rPr lang="fr-FR" sz="1400" dirty="0" err="1" smtClean="0">
                <a:latin typeface="+mj-lt"/>
              </a:rPr>
              <a:t>Scalable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svm-based</a:t>
            </a:r>
            <a:r>
              <a:rPr lang="fr-FR" sz="1400" dirty="0">
                <a:latin typeface="+mj-lt"/>
              </a:rPr>
              <a:t> </a:t>
            </a:r>
            <a:r>
              <a:rPr lang="fr-FR" sz="1400" dirty="0" smtClean="0">
                <a:latin typeface="+mj-lt"/>
              </a:rPr>
              <a:t>classification </a:t>
            </a:r>
            <a:r>
              <a:rPr lang="fr-FR" sz="1400" dirty="0">
                <a:latin typeface="+mj-lt"/>
              </a:rPr>
              <a:t>in </a:t>
            </a:r>
            <a:r>
              <a:rPr lang="fr-FR" sz="1400" dirty="0" err="1">
                <a:latin typeface="+mj-lt"/>
              </a:rPr>
              <a:t>dynamic</a:t>
            </a:r>
            <a:r>
              <a:rPr lang="fr-FR" sz="1400" dirty="0">
                <a:latin typeface="+mj-lt"/>
              </a:rPr>
              <a:t> graphs." </a:t>
            </a:r>
            <a:r>
              <a:rPr lang="fr-FR" sz="1400" dirty="0" smtClean="0">
                <a:latin typeface="+mj-lt"/>
              </a:rPr>
              <a:t>In 2014 </a:t>
            </a:r>
            <a:r>
              <a:rPr lang="fr-FR" sz="1400" dirty="0">
                <a:latin typeface="+mj-lt"/>
              </a:rPr>
              <a:t>IEEE International </a:t>
            </a:r>
            <a:r>
              <a:rPr lang="fr-FR" sz="1400" dirty="0" err="1">
                <a:latin typeface="+mj-lt"/>
              </a:rPr>
              <a:t>Conference</a:t>
            </a:r>
            <a:r>
              <a:rPr lang="fr-FR" sz="1400" dirty="0">
                <a:latin typeface="+mj-lt"/>
              </a:rPr>
              <a:t> on Data Mining (ICDM)," pages </a:t>
            </a:r>
            <a:r>
              <a:rPr lang="fr-FR" sz="1400" dirty="0" smtClean="0">
                <a:latin typeface="+mj-lt"/>
              </a:rPr>
              <a:t>650-659</a:t>
            </a:r>
            <a:r>
              <a:rPr lang="fr-FR" sz="1400" dirty="0">
                <a:latin typeface="+mj-lt"/>
              </a:rPr>
              <a:t>. IEEE, </a:t>
            </a:r>
            <a:r>
              <a:rPr lang="fr-FR" sz="1400" dirty="0" smtClean="0">
                <a:latin typeface="+mj-lt"/>
              </a:rPr>
              <a:t>2014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fr-FR" sz="1400" dirty="0">
                <a:latin typeface="+mj-lt"/>
              </a:rPr>
              <a:t>Li, Bin, Zhu, </a:t>
            </a:r>
            <a:r>
              <a:rPr lang="fr-FR" sz="1400" dirty="0" err="1">
                <a:latin typeface="+mj-lt"/>
              </a:rPr>
              <a:t>Xingquan</a:t>
            </a:r>
            <a:r>
              <a:rPr lang="fr-FR" sz="1400" dirty="0">
                <a:latin typeface="+mj-lt"/>
              </a:rPr>
              <a:t>, Chi, Lianhua, and Zhang, </a:t>
            </a:r>
            <a:r>
              <a:rPr lang="fr-FR" sz="1400" dirty="0" err="1">
                <a:latin typeface="+mj-lt"/>
              </a:rPr>
              <a:t>Chengqi</a:t>
            </a:r>
            <a:r>
              <a:rPr lang="fr-FR" sz="1400" dirty="0">
                <a:latin typeface="+mj-lt"/>
              </a:rPr>
              <a:t>. </a:t>
            </a:r>
            <a:r>
              <a:rPr lang="fr-FR" sz="1400" dirty="0" err="1" smtClean="0">
                <a:latin typeface="+mj-lt"/>
              </a:rPr>
              <a:t>Nested</a:t>
            </a:r>
            <a:r>
              <a:rPr lang="fr-FR" sz="1400" dirty="0" smtClean="0">
                <a:latin typeface="+mj-lt"/>
              </a:rPr>
              <a:t> </a:t>
            </a:r>
            <a:r>
              <a:rPr lang="fr-FR" sz="1400" dirty="0" err="1">
                <a:latin typeface="+mj-lt"/>
              </a:rPr>
              <a:t>subtree</a:t>
            </a:r>
            <a:r>
              <a:rPr lang="fr-FR" sz="1400" dirty="0">
                <a:latin typeface="+mj-lt"/>
              </a:rPr>
              <a:t> hash </a:t>
            </a:r>
            <a:r>
              <a:rPr lang="fr-FR" sz="1400" dirty="0" err="1" smtClean="0">
                <a:latin typeface="+mj-lt"/>
              </a:rPr>
              <a:t>kernels</a:t>
            </a:r>
            <a:r>
              <a:rPr lang="fr-FR" sz="1400" dirty="0" smtClean="0">
                <a:latin typeface="+mj-lt"/>
              </a:rPr>
              <a:t> for </a:t>
            </a:r>
            <a:r>
              <a:rPr lang="fr-FR" sz="1400" dirty="0">
                <a:latin typeface="+mj-lt"/>
              </a:rPr>
              <a:t>large-</a:t>
            </a:r>
            <a:r>
              <a:rPr lang="fr-FR" sz="1400" dirty="0" err="1">
                <a:latin typeface="+mj-lt"/>
              </a:rPr>
              <a:t>scale</a:t>
            </a:r>
            <a:r>
              <a:rPr lang="fr-FR" sz="1400" dirty="0">
                <a:latin typeface="+mj-lt"/>
              </a:rPr>
              <a:t> graph </a:t>
            </a:r>
            <a:r>
              <a:rPr lang="fr-FR" sz="1400" dirty="0" smtClean="0">
                <a:latin typeface="+mj-lt"/>
              </a:rPr>
              <a:t>classification </a:t>
            </a:r>
            <a:r>
              <a:rPr lang="fr-FR" sz="1400" dirty="0">
                <a:latin typeface="+mj-lt"/>
              </a:rPr>
              <a:t>over </a:t>
            </a:r>
            <a:r>
              <a:rPr lang="fr-FR" sz="1400" dirty="0" err="1">
                <a:latin typeface="+mj-lt"/>
              </a:rPr>
              <a:t>streams</a:t>
            </a:r>
            <a:r>
              <a:rPr lang="fr-FR" sz="1400" dirty="0">
                <a:latin typeface="+mj-lt"/>
              </a:rPr>
              <a:t>." In </a:t>
            </a:r>
            <a:r>
              <a:rPr lang="fr-FR" sz="1400" dirty="0" smtClean="0">
                <a:latin typeface="+mj-lt"/>
              </a:rPr>
              <a:t>Data </a:t>
            </a:r>
            <a:r>
              <a:rPr lang="fr-FR" sz="1400" dirty="0">
                <a:latin typeface="+mj-lt"/>
              </a:rPr>
              <a:t>Mining (ICDM), 2012 IEEE </a:t>
            </a:r>
            <a:r>
              <a:rPr lang="fr-FR" sz="1400" dirty="0" smtClean="0">
                <a:latin typeface="+mj-lt"/>
              </a:rPr>
              <a:t>12th International </a:t>
            </a:r>
            <a:r>
              <a:rPr lang="fr-FR" sz="1400" dirty="0" err="1">
                <a:latin typeface="+mj-lt"/>
              </a:rPr>
              <a:t>Conference</a:t>
            </a:r>
            <a:r>
              <a:rPr lang="fr-FR" sz="1400" dirty="0">
                <a:latin typeface="+mj-lt"/>
              </a:rPr>
              <a:t> on," pages </a:t>
            </a:r>
            <a:r>
              <a:rPr lang="fr-FR" sz="1400" dirty="0" smtClean="0">
                <a:latin typeface="+mj-lt"/>
              </a:rPr>
              <a:t>399-408</a:t>
            </a:r>
            <a:r>
              <a:rPr lang="fr-FR" sz="1400" dirty="0">
                <a:latin typeface="+mj-lt"/>
              </a:rPr>
              <a:t>. IEEE, </a:t>
            </a:r>
            <a:r>
              <a:rPr lang="fr-FR" sz="1400" dirty="0" smtClean="0">
                <a:latin typeface="+mj-lt"/>
              </a:rPr>
              <a:t>2012.</a:t>
            </a:r>
            <a:endParaRPr lang="en-US" sz="1400" dirty="0">
              <a:latin typeface="+mj-lt"/>
            </a:endParaRP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en-US" sz="1400" dirty="0" err="1" smtClean="0">
                <a:latin typeface="+mj-lt"/>
              </a:rPr>
              <a:t>Shervashidze</a:t>
            </a:r>
            <a:r>
              <a:rPr lang="en-US" sz="1400" dirty="0">
                <a:latin typeface="+mj-lt"/>
              </a:rPr>
              <a:t>, Nino, Schweitzer, Pascal, </a:t>
            </a:r>
            <a:r>
              <a:rPr lang="en-US" sz="1400" dirty="0" err="1">
                <a:latin typeface="+mj-lt"/>
              </a:rPr>
              <a:t>Leeuwen</a:t>
            </a:r>
            <a:r>
              <a:rPr lang="en-US" sz="1400" dirty="0">
                <a:latin typeface="+mj-lt"/>
              </a:rPr>
              <a:t>, Erik Jan van, </a:t>
            </a:r>
            <a:r>
              <a:rPr lang="en-US" sz="1400" dirty="0" err="1">
                <a:latin typeface="+mj-lt"/>
              </a:rPr>
              <a:t>Mehlhorn</a:t>
            </a:r>
            <a:r>
              <a:rPr lang="en-US" sz="1400" dirty="0">
                <a:latin typeface="+mj-lt"/>
              </a:rPr>
              <a:t>, Kurt, and </a:t>
            </a:r>
            <a:r>
              <a:rPr lang="en-US" sz="1400" dirty="0" err="1" smtClean="0">
                <a:latin typeface="+mj-lt"/>
              </a:rPr>
              <a:t>Borgwardt</a:t>
            </a:r>
            <a:r>
              <a:rPr lang="en-US" sz="1400" dirty="0" smtClean="0">
                <a:latin typeface="+mj-lt"/>
              </a:rPr>
              <a:t>, </a:t>
            </a:r>
            <a:r>
              <a:rPr lang="en-US" sz="1400" dirty="0" err="1" smtClean="0">
                <a:latin typeface="+mj-lt"/>
              </a:rPr>
              <a:t>Karsten</a:t>
            </a:r>
            <a:r>
              <a:rPr lang="en-US" sz="1400" dirty="0" smtClean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M. </a:t>
            </a:r>
            <a:r>
              <a:rPr lang="en-US" sz="1400" dirty="0" err="1" smtClean="0">
                <a:latin typeface="+mj-lt"/>
              </a:rPr>
              <a:t>Weisfeiler-lehman</a:t>
            </a:r>
            <a:r>
              <a:rPr lang="en-US" sz="1400" dirty="0" smtClean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graph kernels." Journal of Machine Learning Research </a:t>
            </a:r>
            <a:r>
              <a:rPr lang="en-US" sz="1400" dirty="0" smtClean="0">
                <a:latin typeface="+mj-lt"/>
              </a:rPr>
              <a:t>, </a:t>
            </a:r>
            <a:r>
              <a:rPr lang="fr-FR" sz="1400" dirty="0" smtClean="0">
                <a:latin typeface="+mj-lt"/>
              </a:rPr>
              <a:t>volume </a:t>
            </a:r>
            <a:r>
              <a:rPr lang="fr-FR" sz="1400" dirty="0">
                <a:latin typeface="+mj-lt"/>
              </a:rPr>
              <a:t>12, no. Sep, pages </a:t>
            </a:r>
            <a:r>
              <a:rPr lang="fr-FR" sz="1400" dirty="0" smtClean="0">
                <a:latin typeface="+mj-lt"/>
              </a:rPr>
              <a:t>2539-2561</a:t>
            </a:r>
            <a:r>
              <a:rPr lang="fr-FR" sz="1400" dirty="0">
                <a:latin typeface="+mj-lt"/>
              </a:rPr>
              <a:t>, </a:t>
            </a:r>
            <a:r>
              <a:rPr lang="fr-FR" sz="1400" dirty="0" smtClean="0">
                <a:latin typeface="+mj-lt"/>
              </a:rPr>
              <a:t>2011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en-US" sz="1400" dirty="0" smtClean="0">
                <a:latin typeface="+mj-lt"/>
              </a:rPr>
              <a:t>Narayanan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Annamalai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Chandramohan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Mahinthan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Venkatesan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Rajasekar</a:t>
            </a:r>
            <a:r>
              <a:rPr lang="en-US" sz="1400" dirty="0">
                <a:latin typeface="+mj-lt"/>
              </a:rPr>
              <a:t>, Chen, </a:t>
            </a:r>
            <a:r>
              <a:rPr lang="en-US" sz="1400" dirty="0" err="1">
                <a:latin typeface="+mj-lt"/>
              </a:rPr>
              <a:t>Lihui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smtClean="0">
                <a:latin typeface="+mj-lt"/>
              </a:rPr>
              <a:t>Liu, Yang</a:t>
            </a:r>
            <a:r>
              <a:rPr lang="en-US" sz="1400" dirty="0">
                <a:latin typeface="+mj-lt"/>
              </a:rPr>
              <a:t>, and Jaiswal, Shantanu. </a:t>
            </a:r>
            <a:r>
              <a:rPr lang="en-US" sz="1400" dirty="0" smtClean="0">
                <a:latin typeface="+mj-lt"/>
              </a:rPr>
              <a:t>graph2vec</a:t>
            </a:r>
            <a:r>
              <a:rPr lang="en-US" sz="1400" dirty="0">
                <a:latin typeface="+mj-lt"/>
              </a:rPr>
              <a:t>: Learning distributed representations of graphs</a:t>
            </a:r>
            <a:r>
              <a:rPr lang="en-US" sz="1400" dirty="0" smtClean="0">
                <a:latin typeface="+mj-lt"/>
              </a:rPr>
              <a:t>.” </a:t>
            </a:r>
            <a:r>
              <a:rPr lang="ro-RO" sz="1400" dirty="0" err="1" smtClean="0">
                <a:latin typeface="+mj-lt"/>
              </a:rPr>
              <a:t>arXiv</a:t>
            </a:r>
            <a:r>
              <a:rPr lang="ro-RO" sz="1400" dirty="0" smtClean="0">
                <a:latin typeface="+mj-lt"/>
              </a:rPr>
              <a:t> </a:t>
            </a:r>
            <a:r>
              <a:rPr lang="ro-RO" sz="1400" dirty="0">
                <a:latin typeface="+mj-lt"/>
              </a:rPr>
              <a:t>preprint arXiv:1707.05005  , </a:t>
            </a:r>
            <a:r>
              <a:rPr lang="ro-RO" sz="1400" dirty="0" smtClean="0">
                <a:latin typeface="+mj-lt"/>
              </a:rPr>
              <a:t>2017.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ro-RO" sz="1400" dirty="0" smtClean="0">
                <a:latin typeface="+mj-lt"/>
              </a:rPr>
              <a:t>Adhikari</a:t>
            </a:r>
            <a:r>
              <a:rPr lang="ro-RO" sz="1400" dirty="0">
                <a:latin typeface="+mj-lt"/>
              </a:rPr>
              <a:t>, </a:t>
            </a:r>
            <a:r>
              <a:rPr lang="ro-RO" sz="1400" dirty="0" err="1">
                <a:latin typeface="+mj-lt"/>
              </a:rPr>
              <a:t>Bijaya</a:t>
            </a:r>
            <a:r>
              <a:rPr lang="ro-RO" sz="1400" dirty="0">
                <a:latin typeface="+mj-lt"/>
              </a:rPr>
              <a:t>, </a:t>
            </a:r>
            <a:r>
              <a:rPr lang="ro-RO" sz="1400" dirty="0" err="1">
                <a:latin typeface="+mj-lt"/>
              </a:rPr>
              <a:t>Zhang</a:t>
            </a:r>
            <a:r>
              <a:rPr lang="ro-RO" sz="1400" dirty="0">
                <a:latin typeface="+mj-lt"/>
              </a:rPr>
              <a:t>, </a:t>
            </a:r>
            <a:r>
              <a:rPr lang="ro-RO" sz="1400" dirty="0" err="1">
                <a:latin typeface="+mj-lt"/>
              </a:rPr>
              <a:t>Yao</a:t>
            </a:r>
            <a:r>
              <a:rPr lang="ro-RO" sz="1400" dirty="0">
                <a:latin typeface="+mj-lt"/>
              </a:rPr>
              <a:t>, </a:t>
            </a:r>
            <a:r>
              <a:rPr lang="ro-RO" sz="1400" dirty="0" err="1">
                <a:latin typeface="+mj-lt"/>
              </a:rPr>
              <a:t>Ramakrishnan</a:t>
            </a:r>
            <a:r>
              <a:rPr lang="ro-RO" sz="1400" dirty="0">
                <a:latin typeface="+mj-lt"/>
              </a:rPr>
              <a:t>, </a:t>
            </a:r>
            <a:r>
              <a:rPr lang="ro-RO" sz="1400" dirty="0" err="1">
                <a:latin typeface="+mj-lt"/>
              </a:rPr>
              <a:t>Naren</a:t>
            </a:r>
            <a:r>
              <a:rPr lang="ro-RO" sz="1400" dirty="0">
                <a:latin typeface="+mj-lt"/>
              </a:rPr>
              <a:t>, </a:t>
            </a:r>
            <a:r>
              <a:rPr lang="ro-RO" sz="1400" dirty="0" err="1">
                <a:latin typeface="+mj-lt"/>
              </a:rPr>
              <a:t>and</a:t>
            </a:r>
            <a:r>
              <a:rPr lang="ro-RO" sz="1400" dirty="0">
                <a:latin typeface="+mj-lt"/>
              </a:rPr>
              <a:t> </a:t>
            </a:r>
            <a:r>
              <a:rPr lang="ro-RO" sz="1400" dirty="0" err="1">
                <a:latin typeface="+mj-lt"/>
              </a:rPr>
              <a:t>Prakash</a:t>
            </a:r>
            <a:r>
              <a:rPr lang="ro-RO" sz="1400" dirty="0">
                <a:latin typeface="+mj-lt"/>
              </a:rPr>
              <a:t>, B </a:t>
            </a:r>
            <a:r>
              <a:rPr lang="ro-RO" sz="1400" dirty="0" err="1">
                <a:latin typeface="+mj-lt"/>
              </a:rPr>
              <a:t>Aditya</a:t>
            </a:r>
            <a:r>
              <a:rPr lang="ro-RO" sz="1400" dirty="0">
                <a:latin typeface="+mj-lt"/>
              </a:rPr>
              <a:t>. </a:t>
            </a:r>
            <a:r>
              <a:rPr lang="ro-RO" sz="1400" dirty="0" err="1" smtClean="0">
                <a:latin typeface="+mj-lt"/>
              </a:rPr>
              <a:t>Distributed</a:t>
            </a:r>
            <a:r>
              <a:rPr lang="ro-RO" sz="1400" dirty="0" smtClean="0">
                <a:latin typeface="+mj-lt"/>
              </a:rPr>
              <a:t> </a:t>
            </a:r>
            <a:r>
              <a:rPr lang="ro-RO" sz="1400" dirty="0" err="1" smtClean="0">
                <a:latin typeface="+mj-lt"/>
              </a:rPr>
              <a:t>representations</a:t>
            </a:r>
            <a:r>
              <a:rPr lang="ro-RO" sz="1400" dirty="0" smtClean="0">
                <a:latin typeface="+mj-lt"/>
              </a:rPr>
              <a:t> </a:t>
            </a:r>
            <a:r>
              <a:rPr lang="ro-RO" sz="1400" dirty="0">
                <a:latin typeface="+mj-lt"/>
              </a:rPr>
              <a:t>of </a:t>
            </a:r>
            <a:r>
              <a:rPr lang="ro-RO" sz="1400" dirty="0" err="1">
                <a:latin typeface="+mj-lt"/>
              </a:rPr>
              <a:t>subgraphs</a:t>
            </a:r>
            <a:r>
              <a:rPr lang="ro-RO" sz="1400" dirty="0">
                <a:latin typeface="+mj-lt"/>
              </a:rPr>
              <a:t>." In \2017 IEEE International </a:t>
            </a:r>
            <a:r>
              <a:rPr lang="ro-RO" sz="1400" dirty="0" err="1">
                <a:latin typeface="+mj-lt"/>
              </a:rPr>
              <a:t>Conference</a:t>
            </a:r>
            <a:r>
              <a:rPr lang="ro-RO" sz="1400" dirty="0">
                <a:latin typeface="+mj-lt"/>
              </a:rPr>
              <a:t> on Data </a:t>
            </a:r>
            <a:r>
              <a:rPr lang="ro-RO" sz="1400" dirty="0" err="1" smtClean="0">
                <a:latin typeface="+mj-lt"/>
              </a:rPr>
              <a:t>Mining</a:t>
            </a:r>
            <a:r>
              <a:rPr lang="ro-RO" sz="1400" dirty="0" smtClean="0">
                <a:latin typeface="+mj-lt"/>
              </a:rPr>
              <a:t> </a:t>
            </a:r>
            <a:r>
              <a:rPr lang="ro-RO" sz="1400" dirty="0" err="1" smtClean="0">
                <a:latin typeface="+mj-lt"/>
              </a:rPr>
              <a:t>Workshops</a:t>
            </a:r>
            <a:r>
              <a:rPr lang="ro-RO" sz="1400" dirty="0" smtClean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(ICDMW</a:t>
            </a:r>
            <a:r>
              <a:rPr lang="en-US" sz="1400" dirty="0">
                <a:latin typeface="+mj-lt"/>
              </a:rPr>
              <a:t>)," pages </a:t>
            </a:r>
            <a:r>
              <a:rPr lang="en-US" sz="1400" dirty="0" smtClean="0">
                <a:latin typeface="+mj-lt"/>
              </a:rPr>
              <a:t>111-117</a:t>
            </a:r>
            <a:r>
              <a:rPr lang="en-US" sz="1400" dirty="0">
                <a:latin typeface="+mj-lt"/>
              </a:rPr>
              <a:t>. IEEE, </a:t>
            </a:r>
            <a:r>
              <a:rPr lang="en-US" sz="1400" dirty="0" smtClean="0">
                <a:latin typeface="+mj-lt"/>
              </a:rPr>
              <a:t>2017.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9"/>
            </a:pPr>
            <a:r>
              <a:rPr lang="en-US" sz="1400" dirty="0" smtClean="0">
                <a:latin typeface="+mj-lt"/>
              </a:rPr>
              <a:t>Pearson</a:t>
            </a:r>
            <a:r>
              <a:rPr lang="en-US" sz="1400" dirty="0">
                <a:latin typeface="+mj-lt"/>
              </a:rPr>
              <a:t>, Karl. \X. On the criterion that a given system of deviations from the probable </a:t>
            </a:r>
            <a:r>
              <a:rPr lang="en-US" sz="1400" dirty="0" smtClean="0">
                <a:latin typeface="+mj-lt"/>
              </a:rPr>
              <a:t>in the </a:t>
            </a:r>
            <a:r>
              <a:rPr lang="en-US" sz="1400" dirty="0">
                <a:latin typeface="+mj-lt"/>
              </a:rPr>
              <a:t>case of a correlated system of variables is such that it can be reasonably supposed to </a:t>
            </a:r>
            <a:r>
              <a:rPr lang="en-US" sz="1400" dirty="0" smtClean="0">
                <a:latin typeface="+mj-lt"/>
              </a:rPr>
              <a:t>have arisen </a:t>
            </a:r>
            <a:r>
              <a:rPr lang="en-US" sz="1400" dirty="0">
                <a:latin typeface="+mj-lt"/>
              </a:rPr>
              <a:t>from random sampling." The London, Edinburgh, and Dublin Philosophical </a:t>
            </a:r>
            <a:r>
              <a:rPr lang="en-US" sz="1400" dirty="0" err="1" smtClean="0">
                <a:latin typeface="+mj-lt"/>
              </a:rPr>
              <a:t>Magazineand</a:t>
            </a:r>
            <a:r>
              <a:rPr lang="en-US" sz="1400" dirty="0" smtClean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Journal of Science , volume 50, no. 302, pages </a:t>
            </a:r>
            <a:r>
              <a:rPr lang="en-US" sz="1400" dirty="0" smtClean="0">
                <a:latin typeface="+mj-lt"/>
              </a:rPr>
              <a:t>157-175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smtClean="0">
                <a:latin typeface="+mj-lt"/>
              </a:rPr>
              <a:t>1900. </a:t>
            </a:r>
          </a:p>
        </p:txBody>
      </p:sp>
    </p:spTree>
    <p:extLst>
      <p:ext uri="{BB962C8B-B14F-4D97-AF65-F5344CB8AC3E}">
        <p14:creationId xmlns:p14="http://schemas.microsoft.com/office/powerpoint/2010/main" val="63237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96031" y="1601492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2388076" y="667657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References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246183" y="1329491"/>
            <a:ext cx="11699634" cy="5238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0389" indent="-342900">
              <a:spcBef>
                <a:spcPts val="2000"/>
              </a:spcBef>
              <a:buFont typeface="+mj-lt"/>
              <a:buAutoNum type="arabicPeriod" startAt="17"/>
            </a:pPr>
            <a:r>
              <a:rPr lang="en-US" sz="1400" dirty="0" smtClean="0">
                <a:latin typeface="+mj-lt"/>
              </a:rPr>
              <a:t>Liu</a:t>
            </a:r>
            <a:r>
              <a:rPr lang="en-US" sz="1400" dirty="0">
                <a:latin typeface="+mj-lt"/>
              </a:rPr>
              <a:t>, Song, Yamada, Makoto, Collier, Nigel, and Sugiyama, Masashi. </a:t>
            </a:r>
            <a:r>
              <a:rPr lang="en-US" sz="1400" dirty="0" smtClean="0">
                <a:latin typeface="+mj-lt"/>
              </a:rPr>
              <a:t>Change-point detection in </a:t>
            </a:r>
            <a:r>
              <a:rPr lang="en-US" sz="1400" dirty="0">
                <a:latin typeface="+mj-lt"/>
              </a:rPr>
              <a:t>time-series data by relative density-ratio estimation." Neural Networks , volume 43, </a:t>
            </a:r>
            <a:r>
              <a:rPr lang="en-US" sz="1400" dirty="0" smtClean="0">
                <a:latin typeface="+mj-lt"/>
              </a:rPr>
              <a:t>pages </a:t>
            </a:r>
            <a:r>
              <a:rPr lang="is-IS" sz="1400" dirty="0" smtClean="0">
                <a:latin typeface="+mj-lt"/>
              </a:rPr>
              <a:t>72-83</a:t>
            </a:r>
            <a:r>
              <a:rPr lang="is-IS" sz="1400" dirty="0">
                <a:latin typeface="+mj-lt"/>
              </a:rPr>
              <a:t>, </a:t>
            </a:r>
            <a:r>
              <a:rPr lang="is-IS" sz="1400" dirty="0" smtClean="0">
                <a:latin typeface="+mj-lt"/>
              </a:rPr>
              <a:t>2013.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17"/>
            </a:pPr>
            <a:r>
              <a:rPr lang="en-US" sz="1400" dirty="0" smtClean="0">
                <a:latin typeface="+mj-lt"/>
              </a:rPr>
              <a:t>Pan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Shirui</a:t>
            </a:r>
            <a:r>
              <a:rPr lang="en-US" sz="1400" dirty="0">
                <a:latin typeface="+mj-lt"/>
              </a:rPr>
              <a:t>, Wu, </a:t>
            </a:r>
            <a:r>
              <a:rPr lang="en-US" sz="1400" dirty="0" err="1">
                <a:latin typeface="+mj-lt"/>
              </a:rPr>
              <a:t>Jia</a:t>
            </a:r>
            <a:r>
              <a:rPr lang="en-US" sz="1400" dirty="0">
                <a:latin typeface="+mj-lt"/>
              </a:rPr>
              <a:t>, Zhu, </a:t>
            </a:r>
            <a:r>
              <a:rPr lang="en-US" sz="1400" dirty="0" err="1">
                <a:latin typeface="+mj-lt"/>
              </a:rPr>
              <a:t>Xingquan</a:t>
            </a:r>
            <a:r>
              <a:rPr lang="en-US" sz="1400" dirty="0">
                <a:latin typeface="+mj-lt"/>
              </a:rPr>
              <a:t>, and Zhang, </a:t>
            </a:r>
            <a:r>
              <a:rPr lang="en-US" sz="1400" dirty="0" err="1">
                <a:latin typeface="+mj-lt"/>
              </a:rPr>
              <a:t>Chengqi</a:t>
            </a:r>
            <a:r>
              <a:rPr lang="en-US" sz="1400" dirty="0">
                <a:latin typeface="+mj-lt"/>
              </a:rPr>
              <a:t>. </a:t>
            </a:r>
            <a:r>
              <a:rPr lang="en-US" sz="1400" dirty="0" smtClean="0">
                <a:latin typeface="+mj-lt"/>
              </a:rPr>
              <a:t>Graph </a:t>
            </a:r>
            <a:r>
              <a:rPr lang="en-US" sz="1400" dirty="0">
                <a:latin typeface="+mj-lt"/>
              </a:rPr>
              <a:t>ensemble boosting </a:t>
            </a:r>
            <a:r>
              <a:rPr lang="en-US" sz="1400" dirty="0" smtClean="0">
                <a:latin typeface="+mj-lt"/>
              </a:rPr>
              <a:t>for imbalanced </a:t>
            </a:r>
            <a:r>
              <a:rPr lang="en-US" sz="1400" dirty="0">
                <a:latin typeface="+mj-lt"/>
              </a:rPr>
              <a:t>noisy graph stream </a:t>
            </a:r>
            <a:r>
              <a:rPr lang="en-US" sz="1400" dirty="0" err="1">
                <a:latin typeface="+mj-lt"/>
              </a:rPr>
              <a:t>classication</a:t>
            </a:r>
            <a:r>
              <a:rPr lang="en-US" sz="1400" dirty="0">
                <a:latin typeface="+mj-lt"/>
              </a:rPr>
              <a:t>." IEEE Trans. Cybernetics, volume 45, no. </a:t>
            </a:r>
            <a:r>
              <a:rPr lang="en-US" sz="1400" dirty="0" smtClean="0">
                <a:latin typeface="+mj-lt"/>
              </a:rPr>
              <a:t>5, </a:t>
            </a:r>
            <a:r>
              <a:rPr lang="fr-FR" sz="1400" dirty="0" smtClean="0">
                <a:latin typeface="+mj-lt"/>
              </a:rPr>
              <a:t>pages 940-954</a:t>
            </a:r>
            <a:r>
              <a:rPr lang="fr-FR" sz="1400" dirty="0">
                <a:latin typeface="+mj-lt"/>
              </a:rPr>
              <a:t>, </a:t>
            </a:r>
            <a:r>
              <a:rPr lang="fr-FR" sz="1400" dirty="0" smtClean="0">
                <a:latin typeface="+mj-lt"/>
              </a:rPr>
              <a:t>2015.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17"/>
            </a:pPr>
            <a:r>
              <a:rPr lang="en-US" sz="1400" dirty="0" smtClean="0">
                <a:latin typeface="+mj-lt"/>
              </a:rPr>
              <a:t>Chi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Lianhua</a:t>
            </a:r>
            <a:r>
              <a:rPr lang="en-US" sz="1400" dirty="0">
                <a:latin typeface="+mj-lt"/>
              </a:rPr>
              <a:t>, Li, Bin, Zhu, </a:t>
            </a:r>
            <a:r>
              <a:rPr lang="en-US" sz="1400" dirty="0" err="1">
                <a:latin typeface="+mj-lt"/>
              </a:rPr>
              <a:t>Xingquan</a:t>
            </a:r>
            <a:r>
              <a:rPr lang="en-US" sz="1400" dirty="0">
                <a:latin typeface="+mj-lt"/>
              </a:rPr>
              <a:t>, Pan, </a:t>
            </a:r>
            <a:r>
              <a:rPr lang="en-US" sz="1400" dirty="0" err="1">
                <a:latin typeface="+mj-lt"/>
              </a:rPr>
              <a:t>Shirui</a:t>
            </a:r>
            <a:r>
              <a:rPr lang="en-US" sz="1400" dirty="0">
                <a:latin typeface="+mj-lt"/>
              </a:rPr>
              <a:t>, and Chen, Ling. </a:t>
            </a:r>
            <a:r>
              <a:rPr lang="en-US" sz="1400" dirty="0" smtClean="0">
                <a:latin typeface="+mj-lt"/>
              </a:rPr>
              <a:t>Hashing </a:t>
            </a:r>
            <a:r>
              <a:rPr lang="en-US" sz="1400" dirty="0">
                <a:latin typeface="+mj-lt"/>
              </a:rPr>
              <a:t>for </a:t>
            </a:r>
            <a:r>
              <a:rPr lang="en-US" sz="1400" dirty="0" smtClean="0">
                <a:latin typeface="+mj-lt"/>
              </a:rPr>
              <a:t>adaptive real-time </a:t>
            </a:r>
            <a:r>
              <a:rPr lang="en-US" sz="1400" dirty="0">
                <a:latin typeface="+mj-lt"/>
              </a:rPr>
              <a:t>graph stream </a:t>
            </a:r>
            <a:r>
              <a:rPr lang="en-US" sz="1400" dirty="0" smtClean="0">
                <a:latin typeface="+mj-lt"/>
              </a:rPr>
              <a:t>classification </a:t>
            </a:r>
            <a:r>
              <a:rPr lang="en-US" sz="1400" dirty="0">
                <a:latin typeface="+mj-lt"/>
              </a:rPr>
              <a:t>with concept drifts." IEEE transactions on cybernetics </a:t>
            </a:r>
            <a:r>
              <a:rPr lang="en-US" sz="1400" dirty="0" smtClean="0">
                <a:latin typeface="+mj-lt"/>
              </a:rPr>
              <a:t>, </a:t>
            </a:r>
            <a:r>
              <a:rPr lang="fr-FR" sz="1400" dirty="0" smtClean="0">
                <a:latin typeface="+mj-lt"/>
              </a:rPr>
              <a:t>volume </a:t>
            </a:r>
            <a:r>
              <a:rPr lang="fr-FR" sz="1400" dirty="0">
                <a:latin typeface="+mj-lt"/>
              </a:rPr>
              <a:t>48, no. 5, pages </a:t>
            </a:r>
            <a:r>
              <a:rPr lang="fr-FR" sz="1400" dirty="0" smtClean="0">
                <a:latin typeface="+mj-lt"/>
              </a:rPr>
              <a:t>1591-1604</a:t>
            </a:r>
            <a:r>
              <a:rPr lang="fr-FR" sz="1400" dirty="0">
                <a:latin typeface="+mj-lt"/>
              </a:rPr>
              <a:t>, </a:t>
            </a:r>
            <a:r>
              <a:rPr lang="fr-FR" sz="1400" dirty="0" smtClean="0">
                <a:latin typeface="+mj-lt"/>
              </a:rPr>
              <a:t>2018.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17"/>
            </a:pPr>
            <a:r>
              <a:rPr lang="en-US" sz="1400" dirty="0" smtClean="0">
                <a:latin typeface="+mj-lt"/>
              </a:rPr>
              <a:t>Pan</a:t>
            </a:r>
            <a:r>
              <a:rPr lang="en-US" sz="1400" dirty="0">
                <a:latin typeface="+mj-lt"/>
              </a:rPr>
              <a:t>, </a:t>
            </a:r>
            <a:r>
              <a:rPr lang="en-US" sz="1400" dirty="0" err="1">
                <a:latin typeface="+mj-lt"/>
              </a:rPr>
              <a:t>Shirui</a:t>
            </a:r>
            <a:r>
              <a:rPr lang="en-US" sz="1400" dirty="0">
                <a:latin typeface="+mj-lt"/>
              </a:rPr>
              <a:t>, Zhu, </a:t>
            </a:r>
            <a:r>
              <a:rPr lang="en-US" sz="1400" dirty="0" err="1">
                <a:latin typeface="+mj-lt"/>
              </a:rPr>
              <a:t>Xingquan</a:t>
            </a:r>
            <a:r>
              <a:rPr lang="en-US" sz="1400" dirty="0">
                <a:latin typeface="+mj-lt"/>
              </a:rPr>
              <a:t>, Zhang, </a:t>
            </a:r>
            <a:r>
              <a:rPr lang="en-US" sz="1400" dirty="0" err="1">
                <a:latin typeface="+mj-lt"/>
              </a:rPr>
              <a:t>Chengqi</a:t>
            </a:r>
            <a:r>
              <a:rPr lang="en-US" sz="1400" dirty="0">
                <a:latin typeface="+mj-lt"/>
              </a:rPr>
              <a:t>, and Philip, S Yu. </a:t>
            </a:r>
            <a:r>
              <a:rPr lang="en-US" sz="1400" dirty="0" smtClean="0">
                <a:latin typeface="+mj-lt"/>
              </a:rPr>
              <a:t>Graph </a:t>
            </a:r>
            <a:r>
              <a:rPr lang="en-US" sz="1400" dirty="0">
                <a:latin typeface="+mj-lt"/>
              </a:rPr>
              <a:t>stream </a:t>
            </a:r>
            <a:r>
              <a:rPr lang="en-US" sz="1400" dirty="0" smtClean="0">
                <a:latin typeface="+mj-lt"/>
              </a:rPr>
              <a:t>classification using </a:t>
            </a:r>
            <a:r>
              <a:rPr lang="en-US" sz="1400" dirty="0">
                <a:latin typeface="+mj-lt"/>
              </a:rPr>
              <a:t>labeled and unlabeled graphs." In </a:t>
            </a:r>
            <a:r>
              <a:rPr lang="en-US" sz="1400" dirty="0" smtClean="0">
                <a:latin typeface="+mj-lt"/>
              </a:rPr>
              <a:t>Data </a:t>
            </a:r>
            <a:r>
              <a:rPr lang="en-US" sz="1400" dirty="0">
                <a:latin typeface="+mj-lt"/>
              </a:rPr>
              <a:t>Engineering (ICDE), 2013 IEEE </a:t>
            </a:r>
            <a:r>
              <a:rPr lang="en-US" sz="1400" dirty="0" smtClean="0">
                <a:latin typeface="+mj-lt"/>
              </a:rPr>
              <a:t>29</a:t>
            </a:r>
            <a:r>
              <a:rPr lang="en-US" sz="1400" baseline="30000" dirty="0" smtClean="0">
                <a:latin typeface="+mj-lt"/>
              </a:rPr>
              <a:t>th</a:t>
            </a:r>
            <a:r>
              <a:rPr lang="en-US" sz="1400" dirty="0" smtClean="0">
                <a:latin typeface="+mj-lt"/>
              </a:rPr>
              <a:t> International </a:t>
            </a:r>
            <a:r>
              <a:rPr lang="en-US" sz="1400" dirty="0">
                <a:latin typeface="+mj-lt"/>
              </a:rPr>
              <a:t>Conference on," pages </a:t>
            </a:r>
            <a:r>
              <a:rPr lang="en-US" sz="1400" dirty="0" smtClean="0">
                <a:latin typeface="+mj-lt"/>
              </a:rPr>
              <a:t>398-409</a:t>
            </a:r>
            <a:r>
              <a:rPr lang="en-US" sz="1400" dirty="0">
                <a:latin typeface="+mj-lt"/>
              </a:rPr>
              <a:t>. IEEE, </a:t>
            </a:r>
            <a:r>
              <a:rPr lang="en-US" sz="1400" dirty="0" smtClean="0">
                <a:latin typeface="+mj-lt"/>
              </a:rPr>
              <a:t>2013.</a:t>
            </a:r>
          </a:p>
          <a:p>
            <a:pPr marL="660389" indent="-342900">
              <a:spcBef>
                <a:spcPts val="2000"/>
              </a:spcBef>
              <a:buFont typeface="+mj-lt"/>
              <a:buAutoNum type="arabicPeriod" startAt="17"/>
            </a:pPr>
            <a:r>
              <a:rPr lang="en-US" sz="1400" dirty="0" err="1" smtClean="0">
                <a:latin typeface="+mj-lt"/>
              </a:rPr>
              <a:t>Bottou</a:t>
            </a:r>
            <a:r>
              <a:rPr lang="en-US" sz="1400" dirty="0">
                <a:latin typeface="+mj-lt"/>
              </a:rPr>
              <a:t>, Leon. </a:t>
            </a:r>
            <a:r>
              <a:rPr lang="en-US" sz="1400" dirty="0" smtClean="0">
                <a:latin typeface="+mj-lt"/>
              </a:rPr>
              <a:t>Large-scale </a:t>
            </a:r>
            <a:r>
              <a:rPr lang="en-US" sz="1400" dirty="0">
                <a:latin typeface="+mj-lt"/>
              </a:rPr>
              <a:t>machine learning with stochastic gradient descent." In </a:t>
            </a:r>
            <a:r>
              <a:rPr lang="en-US" sz="1400" dirty="0" smtClean="0">
                <a:latin typeface="+mj-lt"/>
              </a:rPr>
              <a:t>Proceedings of </a:t>
            </a:r>
            <a:r>
              <a:rPr lang="en-US" sz="1400" dirty="0">
                <a:latin typeface="+mj-lt"/>
              </a:rPr>
              <a:t>COMPSTAT'2010," pages </a:t>
            </a:r>
            <a:r>
              <a:rPr lang="en-US" sz="1400" dirty="0" smtClean="0">
                <a:latin typeface="+mj-lt"/>
              </a:rPr>
              <a:t>177-186</a:t>
            </a:r>
            <a:r>
              <a:rPr lang="en-US" sz="1400" dirty="0">
                <a:latin typeface="+mj-lt"/>
              </a:rPr>
              <a:t>. Springer, 2010.</a:t>
            </a:r>
          </a:p>
        </p:txBody>
      </p:sp>
    </p:spTree>
    <p:extLst>
      <p:ext uri="{BB962C8B-B14F-4D97-AF65-F5344CB8AC3E}">
        <p14:creationId xmlns:p14="http://schemas.microsoft.com/office/powerpoint/2010/main" val="19937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12" y="499643"/>
            <a:ext cx="5934275" cy="27708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292" y="3280199"/>
            <a:ext cx="4373829" cy="328037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0199"/>
            <a:ext cx="6360535" cy="357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2446277" y="2404699"/>
            <a:ext cx="667657" cy="667657"/>
          </a:xfrm>
          <a:prstGeom prst="rect">
            <a:avLst/>
          </a:prstGeom>
          <a:solidFill>
            <a:srgbClr val="7C7C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12446276" y="1594919"/>
            <a:ext cx="667657" cy="667657"/>
          </a:xfrm>
          <a:prstGeom prst="rect">
            <a:avLst/>
          </a:prstGeom>
          <a:solidFill>
            <a:srgbClr val="FE8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533" name="Title 1"/>
          <p:cNvSpPr txBox="1">
            <a:spLocks/>
          </p:cNvSpPr>
          <p:nvPr/>
        </p:nvSpPr>
        <p:spPr>
          <a:xfrm>
            <a:off x="1930876" y="767378"/>
            <a:ext cx="7415848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Challenges in Graph Mining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529" name="Group 528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530" name="Parallelogram 529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1" name="Parallelogram 530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2" name="Parallelogram 531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168663" y="1661778"/>
            <a:ext cx="9978645" cy="1938992"/>
          </a:xfrm>
          <a:prstGeom prst="rect">
            <a:avLst/>
          </a:prstGeom>
          <a:noFill/>
          <a:ln>
            <a:solidFill>
              <a:srgbClr val="005F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How to represent </a:t>
            </a:r>
            <a:r>
              <a:rPr lang="en-US" sz="2000" b="1" dirty="0">
                <a:latin typeface="+mj-lt"/>
              </a:rPr>
              <a:t>g</a:t>
            </a:r>
            <a:r>
              <a:rPr lang="en-US" sz="2000" b="1" dirty="0" smtClean="0">
                <a:latin typeface="+mj-lt"/>
              </a:rPr>
              <a:t>raph </a:t>
            </a:r>
            <a:r>
              <a:rPr lang="en-US" sz="2000" b="1" dirty="0">
                <a:latin typeface="+mj-lt"/>
              </a:rPr>
              <a:t>d</a:t>
            </a:r>
            <a:r>
              <a:rPr lang="en-US" sz="2000" b="1" dirty="0" smtClean="0">
                <a:latin typeface="+mj-lt"/>
              </a:rPr>
              <a:t>ata?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Extract informative, discriminating, and independent features that can represent graph data in a format used as an input to a machine learning model.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Preserve the original properties of a graph (like graph proximity) with high probability.</a:t>
            </a:r>
            <a:endParaRPr lang="en-US" sz="2000" dirty="0">
              <a:latin typeface="+mj-lt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168663" y="4259298"/>
            <a:ext cx="9978645" cy="1938992"/>
          </a:xfrm>
          <a:prstGeom prst="rect">
            <a:avLst/>
          </a:prstGeom>
          <a:noFill/>
          <a:ln>
            <a:solidFill>
              <a:srgbClr val="005F99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latin typeface="+mj-lt"/>
              </a:rPr>
              <a:t>How to deal with streaming nature?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Represent graphs in fixed size vector so it is easy to store in long run.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In a streaming scenario, the data distribution can change over time (concept drift) resulting in deterioration of the model performance.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>
                <a:latin typeface="+mj-lt"/>
              </a:rPr>
              <a:t>Detect such drift points so that the model remains relevant in the newer data.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2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232493" y="2404699"/>
            <a:ext cx="667657" cy="667657"/>
          </a:xfrm>
          <a:prstGeom prst="rect">
            <a:avLst/>
          </a:prstGeom>
          <a:solidFill>
            <a:srgbClr val="AAA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3232493" y="0"/>
            <a:ext cx="667657" cy="667657"/>
          </a:xfrm>
          <a:prstGeom prst="rect">
            <a:avLst/>
          </a:prstGeom>
          <a:solidFill>
            <a:srgbClr val="01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232493" y="798285"/>
            <a:ext cx="667657" cy="667657"/>
          </a:xfrm>
          <a:prstGeom prst="rect">
            <a:avLst/>
          </a:prstGeom>
          <a:solidFill>
            <a:srgbClr val="46B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461639" y="525818"/>
            <a:ext cx="5268722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200" dirty="0" smtClean="0">
                <a:ea typeface="Segoe UI" panose="020B0502040204020203" pitchFamily="34" charset="0"/>
                <a:cs typeface="Segoe UI" panose="020B0502040204020203" pitchFamily="34" charset="0"/>
              </a:rPr>
              <a:t>Proposed Solution</a:t>
            </a:r>
            <a:endParaRPr lang="en-US" sz="3200" dirty="0"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2446277" y="0"/>
            <a:ext cx="667657" cy="667657"/>
          </a:xfrm>
          <a:prstGeom prst="rect">
            <a:avLst/>
          </a:prstGeom>
          <a:solidFill>
            <a:srgbClr val="015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446277" y="798285"/>
            <a:ext cx="667657" cy="667657"/>
          </a:xfrm>
          <a:prstGeom prst="rect">
            <a:avLst/>
          </a:prstGeom>
          <a:solidFill>
            <a:srgbClr val="389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4018709" y="2404699"/>
            <a:ext cx="667657" cy="6676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018709" y="0"/>
            <a:ext cx="667657" cy="667657"/>
          </a:xfrm>
          <a:prstGeom prst="rect">
            <a:avLst/>
          </a:prstGeom>
          <a:solidFill>
            <a:srgbClr val="018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018709" y="798285"/>
            <a:ext cx="667657" cy="667657"/>
          </a:xfrm>
          <a:prstGeom prst="rect">
            <a:avLst/>
          </a:prstGeom>
          <a:solidFill>
            <a:srgbClr val="7AC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3232493" y="1594919"/>
            <a:ext cx="667657" cy="667657"/>
          </a:xfrm>
          <a:prstGeom prst="rect">
            <a:avLst/>
          </a:prstGeom>
          <a:solidFill>
            <a:srgbClr val="FEA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4018709" y="1594919"/>
            <a:ext cx="667657" cy="667657"/>
          </a:xfrm>
          <a:prstGeom prst="rect">
            <a:avLst/>
          </a:prstGeom>
          <a:solidFill>
            <a:srgbClr val="FEBF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2" name="Group 321"/>
          <p:cNvGrpSpPr/>
          <p:nvPr/>
        </p:nvGrpSpPr>
        <p:grpSpPr>
          <a:xfrm>
            <a:off x="-671428" y="6747444"/>
            <a:ext cx="13534857" cy="110556"/>
            <a:chOff x="-170626" y="0"/>
            <a:chExt cx="13534857" cy="166915"/>
          </a:xfrm>
        </p:grpSpPr>
        <p:sp>
          <p:nvSpPr>
            <p:cNvPr id="323" name="Parallelogram 32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Parallelogram 323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5" name="Parallelogram 324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2" name="Group 401"/>
          <p:cNvGrpSpPr/>
          <p:nvPr/>
        </p:nvGrpSpPr>
        <p:grpSpPr>
          <a:xfrm>
            <a:off x="5410200" y="264115"/>
            <a:ext cx="1371600" cy="110556"/>
            <a:chOff x="-170626" y="0"/>
            <a:chExt cx="13534857" cy="166915"/>
          </a:xfrm>
        </p:grpSpPr>
        <p:sp>
          <p:nvSpPr>
            <p:cNvPr id="403" name="Parallelogram 402"/>
            <p:cNvSpPr/>
            <p:nvPr/>
          </p:nvSpPr>
          <p:spPr>
            <a:xfrm>
              <a:off x="-170626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016A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Parallelogram 405"/>
            <p:cNvSpPr/>
            <p:nvPr/>
          </p:nvSpPr>
          <p:spPr>
            <a:xfrm>
              <a:off x="4340993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46B6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Parallelogram 406"/>
            <p:cNvSpPr/>
            <p:nvPr/>
          </p:nvSpPr>
          <p:spPr>
            <a:xfrm>
              <a:off x="8852612" y="0"/>
              <a:ext cx="4511619" cy="166915"/>
            </a:xfrm>
            <a:prstGeom prst="parallelogram">
              <a:avLst>
                <a:gd name="adj" fmla="val 114362"/>
              </a:avLst>
            </a:prstGeom>
            <a:solidFill>
              <a:srgbClr val="FEA3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ecision 2"/>
          <p:cNvSpPr/>
          <p:nvPr/>
        </p:nvSpPr>
        <p:spPr>
          <a:xfrm>
            <a:off x="8716487" y="1485162"/>
            <a:ext cx="1492631" cy="1344805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Drift ?</a:t>
            </a:r>
            <a:endParaRPr lang="en-US" sz="2400" b="1" dirty="0">
              <a:latin typeface="+mj-lt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813613" y="1827526"/>
            <a:ext cx="3784611" cy="6315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Concept </a:t>
            </a:r>
            <a:r>
              <a:rPr lang="en-US" sz="2400" b="1" smtClean="0">
                <a:latin typeface="+mj-lt"/>
              </a:rPr>
              <a:t>Drift Detection</a:t>
            </a:r>
            <a:endParaRPr lang="en-US" sz="2400" b="1" dirty="0">
              <a:latin typeface="+mj-lt"/>
            </a:endParaRPr>
          </a:p>
        </p:txBody>
      </p:sp>
      <p:sp>
        <p:nvSpPr>
          <p:cNvPr id="85" name="Rounded Rectangle 84"/>
          <p:cNvSpPr/>
          <p:nvPr/>
        </p:nvSpPr>
        <p:spPr>
          <a:xfrm>
            <a:off x="3813613" y="4889198"/>
            <a:ext cx="3753376" cy="6404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latin typeface="+mj-lt"/>
              </a:rPr>
              <a:t>Graph Representation</a:t>
            </a:r>
            <a:endParaRPr lang="en-US" sz="2400" b="1" dirty="0">
              <a:latin typeface="+mj-lt"/>
            </a:endParaRPr>
          </a:p>
        </p:txBody>
      </p:sp>
      <p:sp>
        <p:nvSpPr>
          <p:cNvPr id="86" name="Rounded Rectangle 85"/>
          <p:cNvSpPr/>
          <p:nvPr/>
        </p:nvSpPr>
        <p:spPr>
          <a:xfrm>
            <a:off x="7923165" y="3459822"/>
            <a:ext cx="3079273" cy="8310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+mj-lt"/>
              </a:rPr>
              <a:t>Graph Stream</a:t>
            </a:r>
          </a:p>
          <a:p>
            <a:pPr algn="ctr"/>
            <a:r>
              <a:rPr lang="en-US" sz="2400" b="1" dirty="0" smtClean="0">
                <a:latin typeface="+mj-lt"/>
              </a:rPr>
              <a:t>Classification</a:t>
            </a:r>
            <a:endParaRPr lang="en-US" sz="2400" b="1" dirty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02114" y="2533336"/>
            <a:ext cx="121310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1002114" y="4697416"/>
            <a:ext cx="12679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002114" y="4173160"/>
            <a:ext cx="1213104" cy="11232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002114" y="3662524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1002114" y="3009287"/>
            <a:ext cx="1213104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>
            <a:off x="1903603" y="2099145"/>
            <a:ext cx="896112" cy="30268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>
            <a:stCxn id="5" idx="3"/>
            <a:endCxn id="3" idx="1"/>
          </p:cNvCxnSpPr>
          <p:nvPr/>
        </p:nvCxnSpPr>
        <p:spPr>
          <a:xfrm>
            <a:off x="7598224" y="2143313"/>
            <a:ext cx="1118263" cy="142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-122842" y="3427923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Graph Stream</a:t>
            </a:r>
            <a:endParaRPr lang="en-US" b="1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>
            <a:off x="2887068" y="3612589"/>
            <a:ext cx="12085" cy="159618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5" idx="1"/>
          </p:cNvCxnSpPr>
          <p:nvPr/>
        </p:nvCxnSpPr>
        <p:spPr>
          <a:xfrm>
            <a:off x="2887067" y="2143313"/>
            <a:ext cx="9265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endCxn id="85" idx="1"/>
          </p:cNvCxnSpPr>
          <p:nvPr/>
        </p:nvCxnSpPr>
        <p:spPr>
          <a:xfrm>
            <a:off x="2887067" y="5192901"/>
            <a:ext cx="926546" cy="165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441080" y="3232998"/>
            <a:ext cx="45076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G</a:t>
            </a:r>
            <a:r>
              <a:rPr lang="en-US" sz="2800" b="1" baseline="-25000" dirty="0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109" name="Straight Arrow Connector 108"/>
          <p:cNvCxnSpPr>
            <a:endCxn id="86" idx="2"/>
          </p:cNvCxnSpPr>
          <p:nvPr/>
        </p:nvCxnSpPr>
        <p:spPr>
          <a:xfrm flipV="1">
            <a:off x="9462802" y="4290898"/>
            <a:ext cx="0" cy="917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3" idx="2"/>
            <a:endCxn id="86" idx="0"/>
          </p:cNvCxnSpPr>
          <p:nvPr/>
        </p:nvCxnSpPr>
        <p:spPr>
          <a:xfrm flipH="1">
            <a:off x="9462802" y="2829967"/>
            <a:ext cx="1" cy="6298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1030850" y="3922488"/>
            <a:ext cx="8014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609368" y="5160322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Sketch Vector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9462801" y="2876173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/>
                </a:solidFill>
                <a:latin typeface="+mj-lt"/>
              </a:rPr>
              <a:t>Yes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1235866" y="3911307"/>
            <a:ext cx="391454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5"/>
                </a:solidFill>
                <a:latin typeface="+mj-lt"/>
              </a:rPr>
              <a:t>y</a:t>
            </a:r>
            <a:r>
              <a:rPr lang="en-US" sz="2400" b="1" baseline="-25000" dirty="0" err="1" smtClean="0">
                <a:solidFill>
                  <a:schemeClr val="accent5"/>
                </a:solidFill>
                <a:latin typeface="+mj-lt"/>
              </a:rPr>
              <a:t>t</a:t>
            </a:r>
            <a:endParaRPr lang="en-US" b="1" baseline="-25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888648" y="2135661"/>
            <a:ext cx="0" cy="1483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66990" y="5208772"/>
            <a:ext cx="1895811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98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5" grpId="0" animBg="1"/>
      <p:bldP spid="86" grpId="0" animBg="1"/>
      <p:bldP spid="136" grpId="0"/>
      <p:bldP spid="138" grpId="0"/>
      <p:bldP spid="13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4">
      <a:majorFont>
        <a:latin typeface="Century Gothic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9554</TotalTime>
  <Words>4368</Words>
  <Application>Microsoft Macintosh PowerPoint</Application>
  <PresentationFormat>Widescreen</PresentationFormat>
  <Paragraphs>851</Paragraphs>
  <Slides>77</Slides>
  <Notes>67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1" baseType="lpstr">
      <vt:lpstr>Apple Chancery</vt:lpstr>
      <vt:lpstr>Calibri</vt:lpstr>
      <vt:lpstr>Calibri Light</vt:lpstr>
      <vt:lpstr>Cambria Math</vt:lpstr>
      <vt:lpstr>Century Gothic</vt:lpstr>
      <vt:lpstr>Gill Sans</vt:lpstr>
      <vt:lpstr>Lato</vt:lpstr>
      <vt:lpstr>Segoe UI</vt:lpstr>
      <vt:lpstr>Times</vt:lpstr>
      <vt:lpstr>Times New Roman</vt:lpstr>
      <vt:lpstr>Wingdings</vt:lpstr>
      <vt:lpstr>ヒラギノ角ゴ ProN W3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Ramesh Paudel</cp:lastModifiedBy>
  <cp:revision>595</cp:revision>
  <cp:lastPrinted>2020-01-28T02:52:15Z</cp:lastPrinted>
  <dcterms:created xsi:type="dcterms:W3CDTF">2017-03-07T09:53:20Z</dcterms:created>
  <dcterms:modified xsi:type="dcterms:W3CDTF">2020-04-02T02:00:41Z</dcterms:modified>
</cp:coreProperties>
</file>